
<file path=[Content_Types].xml><?xml version="1.0" encoding="utf-8"?>
<Types xmlns="http://schemas.openxmlformats.org/package/2006/content-types">
  <Default Extension="xml" ContentType="application/xml"/>
  <Default Extension="jpeg" ContentType="image/jpeg"/>
  <Default Extension="jpg" ContentType="image/pn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0.jpg" ContentType="image/jpeg"/>
  <Override PartName="/ppt/media/image11.jpg" ContentType="image/jpeg"/>
  <Override PartName="/ppt/media/image12.jpg" ContentType="image/jpeg"/>
  <Override PartName="/ppt/media/image13.jpg" ContentType="image/jpeg"/>
  <Override PartName="/ppt/media/image14.jpg" ContentType="image/jpeg"/>
  <Override PartName="/ppt/media/image15.jpg" ContentType="image/jpeg"/>
  <Override PartName="/ppt/media/image17.jpg" ContentType="image/jpeg"/>
  <Override PartName="/ppt/media/image18.jpg" ContentType="image/jpeg"/>
  <Override PartName="/ppt/media/image20.jpg" ContentType="image/jpeg"/>
  <Override PartName="/ppt/media/image21.jpg" ContentType="image/jpeg"/>
  <Override PartName="/ppt/media/image22.jpg" ContentType="image/jpeg"/>
  <Override PartName="/ppt/media/image23.jpg" ContentType="image/jpeg"/>
  <Override PartName="/ppt/media/image26.jpg" ContentType="image/jpeg"/>
  <Override PartName="/ppt/media/image27.jpg" ContentType="image/jpeg"/>
  <Override PartName="/ppt/media/image28.jpg" ContentType="image/jpeg"/>
  <Override PartName="/ppt/media/image29.jpg" ContentType="image/jpeg"/>
  <Override PartName="/ppt/media/image31.jpg" ContentType="image/jpeg"/>
  <Override PartName="/ppt/media/image32.jpg" ContentType="image/jpeg"/>
  <Override PartName="/ppt/media/image33.jpg" ContentType="image/jpeg"/>
  <Override PartName="/ppt/media/image34.jpg" ContentType="image/jpeg"/>
  <Override PartName="/ppt/media/image35.jpg" ContentType="image/jpeg"/>
  <Override PartName="/ppt/media/image36.jpg" ContentType="image/jpeg"/>
  <Override PartName="/ppt/media/image37.jpg" ContentType="image/jpeg"/>
  <Override PartName="/ppt/media/image38.jpg" ContentType="image/jpeg"/>
  <Override PartName="/ppt/media/image39.jpg" ContentType="image/jpeg"/>
  <Override PartName="/ppt/media/image41.jpg" ContentType="image/jpeg"/>
  <Override PartName="/ppt/media/image42.jpg" ContentType="image/jpeg"/>
  <Override PartName="/ppt/media/image44.jpg" ContentType="image/jpeg"/>
  <Override PartName="/ppt/media/image4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35"/>
  </p:notesMasterIdLst>
  <p:sldIdLst>
    <p:sldId id="259" r:id="rId2"/>
    <p:sldId id="292" r:id="rId3"/>
    <p:sldId id="260" r:id="rId4"/>
    <p:sldId id="265" r:id="rId5"/>
    <p:sldId id="276" r:id="rId6"/>
    <p:sldId id="278" r:id="rId7"/>
    <p:sldId id="279"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77" r:id="rId21"/>
    <p:sldId id="263" r:id="rId22"/>
    <p:sldId id="268" r:id="rId23"/>
    <p:sldId id="270" r:id="rId24"/>
    <p:sldId id="269" r:id="rId25"/>
    <p:sldId id="271" r:id="rId26"/>
    <p:sldId id="272" r:id="rId27"/>
    <p:sldId id="273" r:id="rId28"/>
    <p:sldId id="274" r:id="rId29"/>
    <p:sldId id="261" r:id="rId30"/>
    <p:sldId id="262" r:id="rId31"/>
    <p:sldId id="266" r:id="rId32"/>
    <p:sldId id="267" r:id="rId33"/>
    <p:sldId id="275"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35F8D"/>
    <a:srgbClr val="44608E"/>
    <a:srgbClr val="496799"/>
    <a:srgbClr val="226C9A"/>
    <a:srgbClr val="555FBB"/>
    <a:srgbClr val="6172C5"/>
    <a:srgbClr val="6983BD"/>
    <a:srgbClr val="4679E0"/>
    <a:srgbClr val="4A85DC"/>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autoAdjust="0"/>
    <p:restoredTop sz="94615" autoAdjust="0"/>
  </p:normalViewPr>
  <p:slideViewPr>
    <p:cSldViewPr>
      <p:cViewPr>
        <p:scale>
          <a:sx n="60" d="100"/>
          <a:sy n="60" d="100"/>
        </p:scale>
        <p:origin x="-2208" y="-9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4F8324-098F-491B-8C46-710604105D70}" type="datetimeFigureOut">
              <a:rPr lang="en-US" smtClean="0"/>
              <a:pPr/>
              <a:t>4/29/14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4E3AF6-1CB6-4B70-8CE4-493A0BE176C6}" type="slidenum">
              <a:rPr lang="en-US" smtClean="0"/>
              <a:pPr/>
              <a:t>‹#›</a:t>
            </a:fld>
            <a:endParaRPr lang="en-US"/>
          </a:p>
        </p:txBody>
      </p:sp>
    </p:spTree>
    <p:extLst>
      <p:ext uri="{BB962C8B-B14F-4D97-AF65-F5344CB8AC3E}">
        <p14:creationId xmlns:p14="http://schemas.microsoft.com/office/powerpoint/2010/main" val="1365404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4E3AF6-1CB6-4B70-8CE4-493A0BE176C6}"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4E3AF6-1CB6-4B70-8CE4-493A0BE176C6}" type="slidenum">
              <a:rPr lang="en-US" smtClean="0"/>
              <a:pPr/>
              <a:t>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59421336-E781-47EC-B9C4-E5A79DD10FCF}" type="datetime1">
              <a:rPr lang="en-US" smtClean="0"/>
              <a:pPr/>
              <a:t>4/29/14</a:t>
            </a:fld>
            <a:endParaRPr lang="en-US"/>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r>
              <a:rPr lang="en-US" smtClean="0"/>
              <a:t>© EnerNOC, Inc. 2012</a:t>
            </a:r>
            <a:endParaRPr lang="en-US"/>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7FD34E40-A69D-42AE-82AA-2A4C24D607C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9A78021-0B36-4221-A8EB-515A495D6CD0}" type="datetime1">
              <a:rPr lang="en-US" smtClean="0"/>
              <a:pPr/>
              <a:t>4/29/14</a:t>
            </a:fld>
            <a:endParaRPr lang="en-US"/>
          </a:p>
        </p:txBody>
      </p:sp>
      <p:sp>
        <p:nvSpPr>
          <p:cNvPr id="5" name="Footer Placeholder 4"/>
          <p:cNvSpPr>
            <a:spLocks noGrp="1"/>
          </p:cNvSpPr>
          <p:nvPr>
            <p:ph type="ftr" sz="quarter" idx="11"/>
          </p:nvPr>
        </p:nvSpPr>
        <p:spPr/>
        <p:txBody>
          <a:bodyPr/>
          <a:lstStyle>
            <a:extLst/>
          </a:lstStyle>
          <a:p>
            <a:r>
              <a:rPr lang="en-US" smtClean="0"/>
              <a:t>© EnerNOC, Inc. 2012</a:t>
            </a:r>
            <a:endParaRPr lang="en-US"/>
          </a:p>
        </p:txBody>
      </p:sp>
      <p:sp>
        <p:nvSpPr>
          <p:cNvPr id="6" name="Slide Number Placeholder 5"/>
          <p:cNvSpPr>
            <a:spLocks noGrp="1"/>
          </p:cNvSpPr>
          <p:nvPr>
            <p:ph type="sldNum" sz="quarter" idx="12"/>
          </p:nvPr>
        </p:nvSpPr>
        <p:spPr/>
        <p:txBody>
          <a:bodyPr/>
          <a:lstStyle>
            <a:extLst/>
          </a:lstStyle>
          <a:p>
            <a:fld id="{7FD34E40-A69D-42AE-82AA-2A4C24D607C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extLst/>
          </a:lstStyle>
          <a:p>
            <a:fld id="{F132634B-979B-4ADE-B915-BFC20846F6F1}" type="datetime1">
              <a:rPr lang="en-US" smtClean="0"/>
              <a:pPr/>
              <a:t>4/29/14</a:t>
            </a:fld>
            <a:endParaRPr lang="en-US"/>
          </a:p>
        </p:txBody>
      </p:sp>
      <p:sp>
        <p:nvSpPr>
          <p:cNvPr id="5" name="Footer Placeholder 4"/>
          <p:cNvSpPr>
            <a:spLocks noGrp="1"/>
          </p:cNvSpPr>
          <p:nvPr>
            <p:ph type="ftr" sz="quarter" idx="11"/>
          </p:nvPr>
        </p:nvSpPr>
        <p:spPr>
          <a:xfrm>
            <a:off x="457200" y="6556248"/>
            <a:ext cx="3657600" cy="228600"/>
          </a:xfrm>
        </p:spPr>
        <p:txBody>
          <a:bodyPr/>
          <a:lstStyle>
            <a:extLst/>
          </a:lstStyle>
          <a:p>
            <a:r>
              <a:rPr lang="en-US" smtClean="0"/>
              <a:t>© EnerNOC, Inc. 2012</a:t>
            </a:r>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7FD34E40-A69D-42AE-82AA-2A4C24D607C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30C26AA-E104-48F9-A939-6317935C9B75}" type="datetime1">
              <a:rPr lang="en-US" smtClean="0"/>
              <a:pPr/>
              <a:t>4/29/14</a:t>
            </a:fld>
            <a:endParaRPr lang="en-US"/>
          </a:p>
        </p:txBody>
      </p:sp>
      <p:sp>
        <p:nvSpPr>
          <p:cNvPr id="5" name="Footer Placeholder 4"/>
          <p:cNvSpPr>
            <a:spLocks noGrp="1"/>
          </p:cNvSpPr>
          <p:nvPr>
            <p:ph type="ftr" sz="quarter" idx="11"/>
          </p:nvPr>
        </p:nvSpPr>
        <p:spPr/>
        <p:txBody>
          <a:bodyPr/>
          <a:lstStyle>
            <a:extLst/>
          </a:lstStyle>
          <a:p>
            <a:r>
              <a:rPr lang="en-US" smtClean="0"/>
              <a:t>© EnerNOC, Inc. 2012</a:t>
            </a:r>
            <a:endParaRPr lang="en-US"/>
          </a:p>
        </p:txBody>
      </p:sp>
      <p:sp>
        <p:nvSpPr>
          <p:cNvPr id="6" name="Slide Number Placeholder 5"/>
          <p:cNvSpPr>
            <a:spLocks noGrp="1"/>
          </p:cNvSpPr>
          <p:nvPr>
            <p:ph type="sldNum" sz="quarter" idx="12"/>
          </p:nvPr>
        </p:nvSpPr>
        <p:spPr/>
        <p:txBody>
          <a:bodyPr/>
          <a:lstStyle>
            <a:extLst/>
          </a:lstStyle>
          <a:p>
            <a:fld id="{7FD34E40-A69D-42AE-82AA-2A4C24D607C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2FA948BB-D852-42C0-ADA4-5417C0B894D3}" type="datetime1">
              <a:rPr lang="en-US" smtClean="0"/>
              <a:pPr/>
              <a:t>4/29/14</a:t>
            </a:fld>
            <a:endParaRPr lang="en-US"/>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r>
              <a:rPr lang="en-US" smtClean="0"/>
              <a:t>© EnerNOC, Inc. 2012</a:t>
            </a:r>
            <a:endParaRPr lang="en-US"/>
          </a:p>
        </p:txBody>
      </p:sp>
      <p:sp>
        <p:nvSpPr>
          <p:cNvPr id="6" name="Slide Number Placeholder 5"/>
          <p:cNvSpPr>
            <a:spLocks noGrp="1"/>
          </p:cNvSpPr>
          <p:nvPr>
            <p:ph type="sldNum" sz="quarter" idx="12"/>
          </p:nvPr>
        </p:nvSpPr>
        <p:spPr>
          <a:xfrm>
            <a:off x="6733952" y="6555112"/>
            <a:ext cx="588336" cy="228600"/>
          </a:xfrm>
        </p:spPr>
        <p:txBody>
          <a:bodyPr/>
          <a:lstStyle>
            <a:extLst/>
          </a:lstStyle>
          <a:p>
            <a:fld id="{7FD34E40-A69D-42AE-82AA-2A4C24D607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D28AC78B-DAD4-43A8-9F03-865643D5FBA0}" type="datetime1">
              <a:rPr lang="en-US" smtClean="0"/>
              <a:pPr/>
              <a:t>4/29/14</a:t>
            </a:fld>
            <a:endParaRPr lang="en-US"/>
          </a:p>
        </p:txBody>
      </p:sp>
      <p:sp>
        <p:nvSpPr>
          <p:cNvPr id="6" name="Footer Placeholder 5"/>
          <p:cNvSpPr>
            <a:spLocks noGrp="1"/>
          </p:cNvSpPr>
          <p:nvPr>
            <p:ph type="ftr" sz="quarter" idx="11"/>
          </p:nvPr>
        </p:nvSpPr>
        <p:spPr/>
        <p:txBody>
          <a:bodyPr/>
          <a:lstStyle>
            <a:extLst/>
          </a:lstStyle>
          <a:p>
            <a:r>
              <a:rPr lang="en-US" smtClean="0"/>
              <a:t>© EnerNOC, Inc. 2012</a:t>
            </a:r>
            <a:endParaRPr lang="en-US"/>
          </a:p>
        </p:txBody>
      </p:sp>
      <p:sp>
        <p:nvSpPr>
          <p:cNvPr id="7" name="Slide Number Placeholder 6"/>
          <p:cNvSpPr>
            <a:spLocks noGrp="1"/>
          </p:cNvSpPr>
          <p:nvPr>
            <p:ph type="sldNum" sz="quarter" idx="12"/>
          </p:nvPr>
        </p:nvSpPr>
        <p:spPr/>
        <p:txBody>
          <a:bodyPr/>
          <a:lstStyle>
            <a:extLst/>
          </a:lstStyle>
          <a:p>
            <a:fld id="{7FD34E40-A69D-42AE-82AA-2A4C24D607C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E46C33F1-203B-4A40-A03E-B2EB0934B7EA}" type="datetime1">
              <a:rPr lang="en-US" smtClean="0"/>
              <a:pPr/>
              <a:t>4/29/14</a:t>
            </a:fld>
            <a:endParaRPr lang="en-US"/>
          </a:p>
        </p:txBody>
      </p:sp>
      <p:sp>
        <p:nvSpPr>
          <p:cNvPr id="8" name="Footer Placeholder 7"/>
          <p:cNvSpPr>
            <a:spLocks noGrp="1"/>
          </p:cNvSpPr>
          <p:nvPr>
            <p:ph type="ftr" sz="quarter" idx="11"/>
          </p:nvPr>
        </p:nvSpPr>
        <p:spPr/>
        <p:txBody>
          <a:bodyPr/>
          <a:lstStyle>
            <a:extLst/>
          </a:lstStyle>
          <a:p>
            <a:r>
              <a:rPr lang="en-US" smtClean="0"/>
              <a:t>© EnerNOC, Inc. 2012</a:t>
            </a:r>
            <a:endParaRPr lang="en-US"/>
          </a:p>
        </p:txBody>
      </p:sp>
      <p:sp>
        <p:nvSpPr>
          <p:cNvPr id="9" name="Slide Number Placeholder 8"/>
          <p:cNvSpPr>
            <a:spLocks noGrp="1"/>
          </p:cNvSpPr>
          <p:nvPr>
            <p:ph type="sldNum" sz="quarter" idx="12"/>
          </p:nvPr>
        </p:nvSpPr>
        <p:spPr/>
        <p:txBody>
          <a:bodyPr/>
          <a:lstStyle>
            <a:extLst/>
          </a:lstStyle>
          <a:p>
            <a:fld id="{7FD34E40-A69D-42AE-82AA-2A4C24D607C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B3AFB59B-AD39-4EF9-8FC5-3845A1AAA7A0}" type="datetime1">
              <a:rPr lang="en-US" smtClean="0"/>
              <a:pPr/>
              <a:t>4/29/14</a:t>
            </a:fld>
            <a:endParaRPr lang="en-US"/>
          </a:p>
        </p:txBody>
      </p:sp>
      <p:sp>
        <p:nvSpPr>
          <p:cNvPr id="4" name="Footer Placeholder 3"/>
          <p:cNvSpPr>
            <a:spLocks noGrp="1"/>
          </p:cNvSpPr>
          <p:nvPr>
            <p:ph type="ftr" sz="quarter" idx="11"/>
          </p:nvPr>
        </p:nvSpPr>
        <p:spPr/>
        <p:txBody>
          <a:bodyPr/>
          <a:lstStyle>
            <a:extLst/>
          </a:lstStyle>
          <a:p>
            <a:r>
              <a:rPr lang="en-US" smtClean="0"/>
              <a:t>© EnerNOC, Inc. 2012</a:t>
            </a:r>
            <a:endParaRPr lang="en-US"/>
          </a:p>
        </p:txBody>
      </p:sp>
      <p:sp>
        <p:nvSpPr>
          <p:cNvPr id="5" name="Slide Number Placeholder 4"/>
          <p:cNvSpPr>
            <a:spLocks noGrp="1"/>
          </p:cNvSpPr>
          <p:nvPr>
            <p:ph type="sldNum" sz="quarter" idx="12"/>
          </p:nvPr>
        </p:nvSpPr>
        <p:spPr/>
        <p:txBody>
          <a:bodyPr/>
          <a:lstStyle>
            <a:extLst/>
          </a:lstStyle>
          <a:p>
            <a:fld id="{7FD34E40-A69D-42AE-82AA-2A4C24D607C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5356AA0B-EE49-4BD4-B572-85BF334DA421}" type="datetime1">
              <a:rPr lang="en-US" smtClean="0"/>
              <a:pPr/>
              <a:t>4/29/14</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r>
              <a:rPr lang="en-US" smtClean="0"/>
              <a:t>© EnerNOC, Inc. 2012</a:t>
            </a:r>
            <a:endParaRPr lang="en-US"/>
          </a:p>
        </p:txBody>
      </p:sp>
      <p:sp>
        <p:nvSpPr>
          <p:cNvPr id="4" name="Slide Number Placeholder 3"/>
          <p:cNvSpPr>
            <a:spLocks noGrp="1"/>
          </p:cNvSpPr>
          <p:nvPr>
            <p:ph type="sldNum" sz="quarter" idx="12"/>
          </p:nvPr>
        </p:nvSpPr>
        <p:spPr/>
        <p:txBody>
          <a:bodyPr/>
          <a:lstStyle>
            <a:extLst/>
          </a:lstStyle>
          <a:p>
            <a:fld id="{7FD34E40-A69D-42AE-82AA-2A4C24D607C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CFE4370-B5A1-4B13-A952-0B1100A4A150}" type="datetime1">
              <a:rPr lang="en-US" smtClean="0"/>
              <a:pPr/>
              <a:t>4/29/14</a:t>
            </a:fld>
            <a:endParaRPr lang="en-US"/>
          </a:p>
        </p:txBody>
      </p:sp>
      <p:sp>
        <p:nvSpPr>
          <p:cNvPr id="6" name="Footer Placeholder 5"/>
          <p:cNvSpPr>
            <a:spLocks noGrp="1"/>
          </p:cNvSpPr>
          <p:nvPr>
            <p:ph type="ftr" sz="quarter" idx="11"/>
          </p:nvPr>
        </p:nvSpPr>
        <p:spPr/>
        <p:txBody>
          <a:bodyPr/>
          <a:lstStyle>
            <a:extLst/>
          </a:lstStyle>
          <a:p>
            <a:r>
              <a:rPr lang="en-US" smtClean="0"/>
              <a:t>© EnerNOC, Inc. 2012</a:t>
            </a:r>
            <a:endParaRPr lang="en-US"/>
          </a:p>
        </p:txBody>
      </p:sp>
      <p:sp>
        <p:nvSpPr>
          <p:cNvPr id="7" name="Slide Number Placeholder 6"/>
          <p:cNvSpPr>
            <a:spLocks noGrp="1"/>
          </p:cNvSpPr>
          <p:nvPr>
            <p:ph type="sldNum" sz="quarter" idx="12"/>
          </p:nvPr>
        </p:nvSpPr>
        <p:spPr/>
        <p:txBody>
          <a:bodyPr/>
          <a:lstStyle>
            <a:extLst/>
          </a:lstStyle>
          <a:p>
            <a:fld id="{7FD34E40-A69D-42AE-82AA-2A4C24D607C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extLst/>
          </a:lstStyle>
          <a:p>
            <a:fld id="{8822040B-AB69-4332-9791-B4933B99B89A}" type="datetime1">
              <a:rPr lang="en-US" smtClean="0"/>
              <a:pPr/>
              <a:t>4/29/14</a:t>
            </a:fld>
            <a:endParaRPr lang="en-US"/>
          </a:p>
        </p:txBody>
      </p:sp>
      <p:sp>
        <p:nvSpPr>
          <p:cNvPr id="6" name="Footer Placeholder 5"/>
          <p:cNvSpPr>
            <a:spLocks noGrp="1"/>
          </p:cNvSpPr>
          <p:nvPr>
            <p:ph type="ftr" sz="quarter" idx="11"/>
          </p:nvPr>
        </p:nvSpPr>
        <p:spPr/>
        <p:txBody>
          <a:bodyPr/>
          <a:lstStyle>
            <a:extLst/>
          </a:lstStyle>
          <a:p>
            <a:r>
              <a:rPr lang="en-US" smtClean="0"/>
              <a:t>© EnerNOC, Inc. 2012</a:t>
            </a:r>
            <a:endParaRPr lang="en-US"/>
          </a:p>
        </p:txBody>
      </p:sp>
      <p:sp>
        <p:nvSpPr>
          <p:cNvPr id="7" name="Slide Number Placeholder 6"/>
          <p:cNvSpPr>
            <a:spLocks noGrp="1"/>
          </p:cNvSpPr>
          <p:nvPr>
            <p:ph type="sldNum" sz="quarter" idx="12"/>
          </p:nvPr>
        </p:nvSpPr>
        <p:spPr/>
        <p:txBody>
          <a:bodyPr/>
          <a:lstStyle>
            <a:extLst/>
          </a:lstStyle>
          <a:p>
            <a:fld id="{7FD34E40-A69D-42AE-82AA-2A4C24D607C3}" type="slidenum">
              <a:rPr lang="en-US" smtClean="0"/>
              <a:pPr/>
              <a:t>‹#›</a:t>
            </a:fld>
            <a:endParaRPr lang="en-US"/>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extLst/>
          </a:lstStyle>
          <a:p>
            <a:r>
              <a:rPr kumimoji="0" lang="en-US" smtClean="0"/>
              <a:t>Click to edit Master title style</a:t>
            </a:r>
            <a:endParaRPr kumimoji="0" lang="en-US"/>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C8DA081E-4DC6-4B34-9732-7A7BE2B467A9}" type="datetime1">
              <a:rPr lang="en-US" smtClean="0"/>
              <a:pPr/>
              <a:t>4/29/14</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r>
              <a:rPr lang="en-US" smtClean="0"/>
              <a:t>© EnerNOC, Inc. 2012</a:t>
            </a:r>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7FD34E40-A69D-42AE-82AA-2A4C24D607C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hdr="0" dt="0"/>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eg"/><Relationship Id="rId1" Type="http://schemas.openxmlformats.org/officeDocument/2006/relationships/slideLayout" Target="../slideLayouts/slideLayout7.xml"/><Relationship Id="rId2"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Layout" Target="../slideLayouts/slideLayout7.xml"/><Relationship Id="rId2"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1" Type="http://schemas.openxmlformats.org/officeDocument/2006/relationships/slideLayout" Target="../slideLayouts/slideLayout7.xml"/><Relationship Id="rId2"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g"/><Relationship Id="rId1" Type="http://schemas.openxmlformats.org/officeDocument/2006/relationships/slideLayout" Target="../slideLayouts/slideLayout7.xml"/><Relationship Id="rId2"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g"/><Relationship Id="rId3"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jpg"/><Relationship Id="rId1" Type="http://schemas.openxmlformats.org/officeDocument/2006/relationships/slideLayout" Target="../slideLayouts/slideLayout7.xml"/><Relationship Id="rId2" Type="http://schemas.openxmlformats.org/officeDocument/2006/relationships/image" Target="../media/image31.jpg"/></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jpg"/><Relationship Id="rId1" Type="http://schemas.openxmlformats.org/officeDocument/2006/relationships/slideLayout" Target="../slideLayouts/slideLayout7.xml"/><Relationship Id="rId2" Type="http://schemas.openxmlformats.org/officeDocument/2006/relationships/image" Target="../media/image34.jpg"/></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1" Type="http://schemas.openxmlformats.org/officeDocument/2006/relationships/slideLayout" Target="../slideLayouts/slideLayout7.xml"/><Relationship Id="rId2" Type="http://schemas.openxmlformats.org/officeDocument/2006/relationships/image" Target="../media/image37.jpg"/></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jpg"/><Relationship Id="rId1" Type="http://schemas.openxmlformats.org/officeDocument/2006/relationships/slideLayout" Target="../slideLayouts/slideLayout7.xml"/><Relationship Id="rId2" Type="http://schemas.openxmlformats.org/officeDocument/2006/relationships/image" Target="../media/image40.jpeg"/></Relationships>
</file>

<file path=ppt/slides/_rels/slide19.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5.jpg"/><Relationship Id="rId1" Type="http://schemas.openxmlformats.org/officeDocument/2006/relationships/slideLayout" Target="../slideLayouts/slideLayout7.xml"/><Relationship Id="rId2" Type="http://schemas.openxmlformats.org/officeDocument/2006/relationships/image" Target="../media/image43.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hyperlink" Target="mailto:registrations@gsbcolombiatrip.com" TargetMode="External"/><Relationship Id="rId5" Type="http://schemas.openxmlformats.org/officeDocument/2006/relationships/image" Target="../media/image4.jpeg"/><Relationship Id="rId6" Type="http://schemas.openxmlformats.org/officeDocument/2006/relationships/image" Target="../media/image5.jpe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tiff"/><Relationship Id="rId3" Type="http://schemas.openxmlformats.org/officeDocument/2006/relationships/hyperlink" Target="http://www.tripadvisor.com/Hotel_Review-g297476-d1070219-Reviews-Hotel_3_Banderas-Cartagena_Cartagena_District_Bolivar_Departmen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www.bantuhotel.com/en" TargetMode="External"/><Relationship Id="rId4" Type="http://schemas.openxmlformats.org/officeDocument/2006/relationships/hyperlink" Target="http://www.casacurato.com/" TargetMode="External"/><Relationship Id="rId5" Type="http://schemas.openxmlformats.org/officeDocument/2006/relationships/hyperlink" Target="http://www.hotel3banderas.com/" TargetMode="External"/><Relationship Id="rId6" Type="http://schemas.openxmlformats.org/officeDocument/2006/relationships/hyperlink" Target="http://centrohotelcartagena.com.co/" TargetMode="External"/><Relationship Id="rId7"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hyperlink" Target="http://www.colombiatravelab.com/casadonsancho/casadonsancho-en.ph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jpeg"/><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image" Target="../media/image4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jpeg"/><Relationship Id="rId3" Type="http://schemas.openxmlformats.org/officeDocument/2006/relationships/image" Target="../media/image53.jpeg"/></Relationships>
</file>

<file path=ppt/slides/_rels/slide25.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image" Target="../media/image56.jpeg"/><Relationship Id="rId1" Type="http://schemas.openxmlformats.org/officeDocument/2006/relationships/slideLayout" Target="../slideLayouts/slideLayout7.xml"/><Relationship Id="rId2" Type="http://schemas.openxmlformats.org/officeDocument/2006/relationships/image" Target="../media/image54.jpeg"/></Relationships>
</file>

<file path=ppt/slides/_rels/slide26.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image" Target="../media/image59.jpeg"/><Relationship Id="rId1" Type="http://schemas.openxmlformats.org/officeDocument/2006/relationships/slideLayout" Target="../slideLayouts/slideLayout7.xml"/><Relationship Id="rId2" Type="http://schemas.openxmlformats.org/officeDocument/2006/relationships/image" Target="../media/image5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jpeg"/><Relationship Id="rId3" Type="http://schemas.openxmlformats.org/officeDocument/2006/relationships/image" Target="../media/image6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jpeg"/><Relationship Id="rId3" Type="http://schemas.openxmlformats.org/officeDocument/2006/relationships/image" Target="../media/image63.jpeg"/></Relationships>
</file>

<file path=ppt/slides/_rels/slide29.xml.rels><?xml version="1.0" encoding="UTF-8" standalone="yes"?>
<Relationships xmlns="http://schemas.openxmlformats.org/package/2006/relationships"><Relationship Id="rId3" Type="http://schemas.openxmlformats.org/officeDocument/2006/relationships/hyperlink" Target="http://www.arthotel.com.co/" TargetMode="External"/><Relationship Id="rId4" Type="http://schemas.openxmlformats.org/officeDocument/2006/relationships/hyperlink" Target="http://www.pobladohotels.com/" TargetMode="External"/><Relationship Id="rId5"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hyperlink" Target="http://www.thecharle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68.jpeg"/><Relationship Id="rId1" Type="http://schemas.openxmlformats.org/officeDocument/2006/relationships/slideLayout" Target="../slideLayouts/slideLayout7.xml"/><Relationship Id="rId2" Type="http://schemas.openxmlformats.org/officeDocument/2006/relationships/image" Target="../media/image6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png"/><Relationship Id="rId3"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png"/><Relationship Id="rId3"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www.tripadvisor.com/Hotel_Review-g297476-d1070219-Reviews-Hotel_3_Banderas-Cartagena_Cartagena_District_Bolivar_Department.html" TargetMode="External"/><Relationship Id="rId3"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g"/><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1" Type="http://schemas.openxmlformats.org/officeDocument/2006/relationships/slideLayout" Target="../slideLayouts/slideLayout7.xml"/><Relationship Id="rId2"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eg"/><Relationship Id="rId1" Type="http://schemas.openxmlformats.org/officeDocument/2006/relationships/slideLayout" Target="../slideLayouts/slideLayout7.xml"/><Relationship Id="rId2"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50899"/>
            <a:ext cx="7924800" cy="2616101"/>
          </a:xfrm>
          <a:prstGeom prst="rect">
            <a:avLst/>
          </a:prstGeom>
          <a:noFill/>
        </p:spPr>
        <p:txBody>
          <a:bodyPr wrap="square" rtlCol="0">
            <a:spAutoFit/>
          </a:bodyPr>
          <a:lstStyle/>
          <a:p>
            <a:pPr algn="ctr"/>
            <a:r>
              <a:rPr lang="en-US" sz="5400" b="1" dirty="0" smtClean="0">
                <a:ln w="10541" cmpd="sng">
                  <a:solidFill>
                    <a:schemeClr val="accent1">
                      <a:shade val="88000"/>
                      <a:satMod val="110000"/>
                    </a:schemeClr>
                  </a:solidFill>
                  <a:prstDash val="solid"/>
                </a:ln>
                <a:solidFill>
                  <a:schemeClr val="accent2">
                    <a:lumMod val="75000"/>
                  </a:schemeClr>
                </a:solidFill>
              </a:rPr>
              <a:t>GSB </a:t>
            </a:r>
          </a:p>
          <a:p>
            <a:pPr algn="ctr"/>
            <a:r>
              <a:rPr lang="en-US" sz="5400" b="1" dirty="0" smtClean="0">
                <a:ln w="10541" cmpd="sng">
                  <a:solidFill>
                    <a:schemeClr val="accent1">
                      <a:shade val="88000"/>
                      <a:satMod val="110000"/>
                    </a:schemeClr>
                  </a:solidFill>
                  <a:prstDash val="solid"/>
                </a:ln>
                <a:solidFill>
                  <a:schemeClr val="accent2">
                    <a:lumMod val="75000"/>
                  </a:schemeClr>
                </a:solidFill>
              </a:rPr>
              <a:t>Colombia!</a:t>
            </a: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1</a:t>
            </a:fld>
            <a:endParaRPr lang="en-US" sz="1600" dirty="0">
              <a:latin typeface="Candara" pitchFamily="34" charset="0"/>
            </a:endParaRPr>
          </a:p>
        </p:txBody>
      </p:sp>
      <p:pic>
        <p:nvPicPr>
          <p:cNvPr id="1026" name="Picture 2" descr="http://www.colombianadoptions.org/images/homeImg/colombianMap.jpg"/>
          <p:cNvPicPr>
            <a:picLocks noChangeAspect="1" noChangeArrowheads="1"/>
          </p:cNvPicPr>
          <p:nvPr/>
        </p:nvPicPr>
        <p:blipFill>
          <a:blip r:embed="rId2" cstate="print"/>
          <a:srcRect b="11922"/>
          <a:stretch>
            <a:fillRect/>
          </a:stretch>
        </p:blipFill>
        <p:spPr bwMode="auto">
          <a:xfrm>
            <a:off x="6248400" y="228600"/>
            <a:ext cx="1600200" cy="14838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4" descr="http://2.bp.blogspot.com/-j-UO8_4hc4A/UICf66kM8gI/AAAAAAAAADI/Qnjf8H6XFnY/s1600/tayrona3.jpg"/>
          <p:cNvPicPr>
            <a:picLocks noChangeAspect="1" noChangeArrowheads="1"/>
          </p:cNvPicPr>
          <p:nvPr/>
        </p:nvPicPr>
        <p:blipFill>
          <a:blip r:embed="rId3" cstate="print"/>
          <a:srcRect r="17105"/>
          <a:stretch>
            <a:fillRect/>
          </a:stretch>
        </p:blipFill>
        <p:spPr bwMode="auto">
          <a:xfrm>
            <a:off x="4116628" y="2133600"/>
            <a:ext cx="3884372" cy="26334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p:cNvSpPr/>
          <p:nvPr/>
        </p:nvSpPr>
        <p:spPr>
          <a:xfrm>
            <a:off x="2941733" y="5410200"/>
            <a:ext cx="2376372" cy="1077218"/>
          </a:xfrm>
          <a:prstGeom prst="rect">
            <a:avLst/>
          </a:prstGeom>
        </p:spPr>
        <p:txBody>
          <a:bodyPr wrap="none">
            <a:spAutoFit/>
          </a:bodyPr>
          <a:lstStyle/>
          <a:p>
            <a:pPr algn="ctr"/>
            <a:r>
              <a:rPr lang="en-US" sz="3200" b="1" dirty="0" smtClean="0">
                <a:ln w="10541" cmpd="sng">
                  <a:solidFill>
                    <a:schemeClr val="accent1">
                      <a:shade val="88000"/>
                      <a:satMod val="110000"/>
                    </a:schemeClr>
                  </a:solidFill>
                  <a:prstDash val="solid"/>
                </a:ln>
                <a:solidFill>
                  <a:schemeClr val="accent2">
                    <a:lumMod val="75000"/>
                  </a:schemeClr>
                </a:solidFill>
              </a:rPr>
              <a:t>Hotels</a:t>
            </a:r>
            <a:endParaRPr lang="en-US" sz="3200" b="1" dirty="0" smtClean="0">
              <a:ln w="10541" cmpd="sng">
                <a:solidFill>
                  <a:schemeClr val="accent1">
                    <a:shade val="88000"/>
                    <a:satMod val="110000"/>
                  </a:schemeClr>
                </a:solidFill>
                <a:prstDash val="solid"/>
              </a:ln>
              <a:solidFill>
                <a:schemeClr val="accent2">
                  <a:lumMod val="75000"/>
                </a:schemeClr>
              </a:solidFill>
            </a:endParaRPr>
          </a:p>
          <a:p>
            <a:pPr algn="ctr"/>
            <a:r>
              <a:rPr lang="en-US" sz="3200" b="1" dirty="0" smtClean="0">
                <a:ln w="10541" cmpd="sng">
                  <a:solidFill>
                    <a:schemeClr val="accent1">
                      <a:shade val="88000"/>
                      <a:satMod val="110000"/>
                    </a:schemeClr>
                  </a:solidFill>
                  <a:prstDash val="solid"/>
                </a:ln>
                <a:solidFill>
                  <a:schemeClr val="accent2">
                    <a:lumMod val="75000"/>
                  </a:schemeClr>
                </a:solidFill>
              </a:rPr>
              <a:t>Aug </a:t>
            </a:r>
            <a:r>
              <a:rPr lang="en-US" sz="3200" b="1" dirty="0" smtClean="0">
                <a:ln w="10541" cmpd="sng">
                  <a:solidFill>
                    <a:schemeClr val="accent1">
                      <a:shade val="88000"/>
                      <a:satMod val="110000"/>
                    </a:schemeClr>
                  </a:solidFill>
                  <a:prstDash val="solid"/>
                </a:ln>
                <a:solidFill>
                  <a:schemeClr val="accent2">
                    <a:lumMod val="75000"/>
                  </a:schemeClr>
                </a:solidFill>
              </a:rPr>
              <a:t>23 </a:t>
            </a:r>
            <a:r>
              <a:rPr lang="en-US" sz="3200" b="1" dirty="0" smtClean="0">
                <a:ln w="10541" cmpd="sng">
                  <a:solidFill>
                    <a:schemeClr val="accent1">
                      <a:shade val="88000"/>
                      <a:satMod val="110000"/>
                    </a:schemeClr>
                  </a:solidFill>
                  <a:prstDash val="solid"/>
                </a:ln>
                <a:solidFill>
                  <a:schemeClr val="accent2">
                    <a:lumMod val="75000"/>
                  </a:schemeClr>
                </a:solidFill>
              </a:rPr>
              <a:t>– 31</a:t>
            </a:r>
          </a:p>
        </p:txBody>
      </p:sp>
      <p:pic>
        <p:nvPicPr>
          <p:cNvPr id="1030" name="Picture 6" descr="File:CatedralPrimadaBogota2004-7.jpg"/>
          <p:cNvPicPr>
            <a:picLocks noChangeAspect="1" noChangeArrowheads="1"/>
          </p:cNvPicPr>
          <p:nvPr/>
        </p:nvPicPr>
        <p:blipFill>
          <a:blip r:embed="rId4" cstate="print"/>
          <a:srcRect/>
          <a:stretch>
            <a:fillRect/>
          </a:stretch>
        </p:blipFill>
        <p:spPr bwMode="auto">
          <a:xfrm>
            <a:off x="228600" y="2133600"/>
            <a:ext cx="3657600" cy="26289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34" name="Picture 10" descr="http://i4.ytimg.com/i/GwuxdEeCf0TIA2RbPOj-8g/mq1.jpg?v=500889fb"/>
          <p:cNvPicPr>
            <a:picLocks noChangeAspect="1" noChangeArrowheads="1"/>
          </p:cNvPicPr>
          <p:nvPr/>
        </p:nvPicPr>
        <p:blipFill>
          <a:blip r:embed="rId5" cstate="print"/>
          <a:srcRect/>
          <a:stretch>
            <a:fillRect/>
          </a:stretch>
        </p:blipFill>
        <p:spPr bwMode="auto">
          <a:xfrm>
            <a:off x="381001" y="195072"/>
            <a:ext cx="1481327" cy="14813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Monterrey</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10</a:t>
            </a:fld>
            <a:endParaRPr lang="en-US" sz="1600" dirty="0">
              <a:latin typeface="Candara" pitchFamily="34" charset="0"/>
            </a:endParaRPr>
          </a:p>
        </p:txBody>
      </p:sp>
      <p:sp>
        <p:nvSpPr>
          <p:cNvPr id="4" name="TextBox 3"/>
          <p:cNvSpPr txBox="1"/>
          <p:nvPr/>
        </p:nvSpPr>
        <p:spPr>
          <a:xfrm>
            <a:off x="381000" y="1371600"/>
            <a:ext cx="4038600" cy="3600986"/>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a:t>Price / Person / Night: </a:t>
            </a:r>
            <a:r>
              <a:rPr lang="en-US" sz="2000" dirty="0" smtClean="0"/>
              <a:t>$101</a:t>
            </a:r>
          </a:p>
          <a:p>
            <a:endParaRPr lang="en-US" sz="2000" dirty="0"/>
          </a:p>
          <a:p>
            <a:r>
              <a:rPr lang="en-US" sz="2000" dirty="0"/>
              <a:t>Room Type: </a:t>
            </a:r>
          </a:p>
          <a:p>
            <a:endParaRPr lang="en-US" sz="2000" dirty="0"/>
          </a:p>
          <a:p>
            <a:r>
              <a:rPr lang="en-US" sz="2000" dirty="0"/>
              <a:t>Total Available Rooms: </a:t>
            </a:r>
            <a:r>
              <a:rPr lang="en-US" sz="2000" dirty="0" smtClean="0"/>
              <a:t>50</a:t>
            </a:r>
            <a:endParaRPr lang="en-US" sz="2000" dirty="0"/>
          </a:p>
          <a:p>
            <a:pPr marL="285750" indent="-285750">
              <a:spcAft>
                <a:spcPts val="600"/>
              </a:spcAft>
              <a:buFont typeface="Arial" pitchFamily="34" charset="0"/>
              <a:buChar char="•"/>
            </a:pP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4400" y="3810000"/>
            <a:ext cx="1941586" cy="28220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91000" y="1828800"/>
            <a:ext cx="2937637" cy="22032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191000" y="4421755"/>
            <a:ext cx="2810744" cy="21080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46767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Urban Royal</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11</a:t>
            </a:fld>
            <a:endParaRPr lang="en-US" sz="1600" dirty="0">
              <a:latin typeface="Candara" pitchFamily="34" charset="0"/>
            </a:endParaRPr>
          </a:p>
        </p:txBody>
      </p:sp>
      <p:sp>
        <p:nvSpPr>
          <p:cNvPr id="4" name="TextBox 3"/>
          <p:cNvSpPr txBox="1"/>
          <p:nvPr/>
        </p:nvSpPr>
        <p:spPr>
          <a:xfrm>
            <a:off x="381000" y="1371600"/>
            <a:ext cx="4038600" cy="3600986"/>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a:t>Price / Person / Night: </a:t>
            </a:r>
            <a:r>
              <a:rPr lang="en-US" sz="2000" dirty="0" smtClean="0"/>
              <a:t>$115</a:t>
            </a:r>
          </a:p>
          <a:p>
            <a:endParaRPr lang="en-US" sz="2000" dirty="0"/>
          </a:p>
          <a:p>
            <a:r>
              <a:rPr lang="en-US" sz="2000" dirty="0"/>
              <a:t>Room Type: </a:t>
            </a:r>
          </a:p>
          <a:p>
            <a:endParaRPr lang="en-US" sz="2000" dirty="0"/>
          </a:p>
          <a:p>
            <a:r>
              <a:rPr lang="en-US" sz="2000" dirty="0"/>
              <a:t>Total Available Rooms: 8</a:t>
            </a:r>
          </a:p>
          <a:p>
            <a:pPr marL="285750" indent="-285750">
              <a:spcAft>
                <a:spcPts val="600"/>
              </a:spcAft>
              <a:buFont typeface="Arial" pitchFamily="34" charset="0"/>
              <a:buChar char="•"/>
            </a:pP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 y="4191000"/>
            <a:ext cx="3020276" cy="19631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91000" y="1752601"/>
            <a:ext cx="3619610" cy="19821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91000" y="4557702"/>
            <a:ext cx="2810744" cy="18361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4921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err="1" smtClean="0">
                <a:solidFill>
                  <a:schemeClr val="tx2">
                    <a:lumMod val="50000"/>
                  </a:schemeClr>
                </a:solidFill>
              </a:rPr>
              <a:t>Delirio</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12</a:t>
            </a:fld>
            <a:endParaRPr lang="en-US" sz="1600" dirty="0">
              <a:latin typeface="Candara" pitchFamily="34" charset="0"/>
            </a:endParaRPr>
          </a:p>
        </p:txBody>
      </p:sp>
      <p:sp>
        <p:nvSpPr>
          <p:cNvPr id="4" name="TextBox 3"/>
          <p:cNvSpPr txBox="1"/>
          <p:nvPr/>
        </p:nvSpPr>
        <p:spPr>
          <a:xfrm>
            <a:off x="381000" y="1371600"/>
            <a:ext cx="4038600" cy="3600986"/>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a:t>Price / Person / Night: </a:t>
            </a:r>
            <a:r>
              <a:rPr lang="en-US" sz="2000" dirty="0" smtClean="0"/>
              <a:t>$146</a:t>
            </a:r>
          </a:p>
          <a:p>
            <a:endParaRPr lang="en-US" sz="2000" dirty="0"/>
          </a:p>
          <a:p>
            <a:r>
              <a:rPr lang="en-US" sz="2000" dirty="0"/>
              <a:t>Room Type: </a:t>
            </a:r>
          </a:p>
          <a:p>
            <a:endParaRPr lang="en-US" sz="2000" dirty="0"/>
          </a:p>
          <a:p>
            <a:r>
              <a:rPr lang="en-US" sz="2000" dirty="0"/>
              <a:t>Total Available Rooms: </a:t>
            </a:r>
            <a:r>
              <a:rPr lang="en-US" sz="2000" dirty="0" smtClean="0"/>
              <a:t>22</a:t>
            </a:r>
            <a:endParaRPr lang="en-US" sz="2000" dirty="0"/>
          </a:p>
          <a:p>
            <a:pPr marL="285750" indent="-285750">
              <a:spcAft>
                <a:spcPts val="600"/>
              </a:spcAft>
              <a:buFont typeface="Arial" pitchFamily="34" charset="0"/>
              <a:buChar char="•"/>
            </a:pP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 y="3886199"/>
            <a:ext cx="2743200" cy="27481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216855" y="1752601"/>
            <a:ext cx="3567898" cy="19821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191000" y="4309213"/>
            <a:ext cx="3505200" cy="19473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71250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err="1" smtClean="0">
                <a:solidFill>
                  <a:schemeClr val="tx2">
                    <a:lumMod val="50000"/>
                  </a:schemeClr>
                </a:solidFill>
              </a:rPr>
              <a:t>Movich</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13</a:t>
            </a:fld>
            <a:endParaRPr lang="en-US" sz="1600" dirty="0">
              <a:latin typeface="Candara" pitchFamily="34" charset="0"/>
            </a:endParaRPr>
          </a:p>
        </p:txBody>
      </p:sp>
      <p:sp>
        <p:nvSpPr>
          <p:cNvPr id="4" name="TextBox 3"/>
          <p:cNvSpPr txBox="1"/>
          <p:nvPr/>
        </p:nvSpPr>
        <p:spPr>
          <a:xfrm>
            <a:off x="381000" y="1371600"/>
            <a:ext cx="4038600" cy="3600986"/>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a:t>Price / Person / Night: </a:t>
            </a:r>
            <a:r>
              <a:rPr lang="en-US" sz="2000" dirty="0" smtClean="0"/>
              <a:t>$160</a:t>
            </a:r>
          </a:p>
          <a:p>
            <a:endParaRPr lang="en-US" sz="2000" dirty="0"/>
          </a:p>
          <a:p>
            <a:r>
              <a:rPr lang="en-US" sz="2000" dirty="0"/>
              <a:t>Room Type: </a:t>
            </a:r>
          </a:p>
          <a:p>
            <a:endParaRPr lang="en-US" sz="2000" dirty="0"/>
          </a:p>
          <a:p>
            <a:r>
              <a:rPr lang="en-US" sz="2000" dirty="0"/>
              <a:t>Total Available Rooms: </a:t>
            </a:r>
            <a:r>
              <a:rPr lang="en-US" sz="2000" dirty="0" smtClean="0"/>
              <a:t>30</a:t>
            </a:r>
            <a:endParaRPr lang="en-US" sz="2000" dirty="0"/>
          </a:p>
          <a:p>
            <a:pPr marL="285750" indent="-285750">
              <a:spcAft>
                <a:spcPts val="600"/>
              </a:spcAft>
              <a:buFont typeface="Arial" pitchFamily="34" charset="0"/>
              <a:buChar char="•"/>
            </a:pP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 y="4230484"/>
            <a:ext cx="2743200" cy="20595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73305" y="1371600"/>
            <a:ext cx="3147537" cy="23631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46759" y="4309213"/>
            <a:ext cx="2593681" cy="19473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34663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Isla </a:t>
            </a:r>
            <a:r>
              <a:rPr lang="en-US" sz="3600" b="1" dirty="0" err="1" smtClean="0">
                <a:ln w="10541" cmpd="sng">
                  <a:solidFill>
                    <a:schemeClr val="accent1">
                      <a:shade val="88000"/>
                      <a:satMod val="110000"/>
                    </a:schemeClr>
                  </a:solidFill>
                  <a:prstDash val="solid"/>
                </a:ln>
                <a:solidFill>
                  <a:schemeClr val="accent1">
                    <a:lumMod val="50000"/>
                  </a:schemeClr>
                </a:solidFill>
              </a:rPr>
              <a:t>Mucura</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Punta Faro</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14</a:t>
            </a:fld>
            <a:endParaRPr lang="en-US" sz="1600" dirty="0">
              <a:latin typeface="Candara" pitchFamily="34" charset="0"/>
            </a:endParaRPr>
          </a:p>
        </p:txBody>
      </p:sp>
      <p:sp>
        <p:nvSpPr>
          <p:cNvPr id="4" name="TextBox 3"/>
          <p:cNvSpPr txBox="1"/>
          <p:nvPr/>
        </p:nvSpPr>
        <p:spPr>
          <a:xfrm>
            <a:off x="381000" y="1371600"/>
            <a:ext cx="4038600" cy="5770811"/>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smtClean="0"/>
              <a:t>Room Types &amp; Price : </a:t>
            </a:r>
          </a:p>
          <a:p>
            <a:endParaRPr lang="en-US" sz="2000" dirty="0" smtClean="0"/>
          </a:p>
          <a:p>
            <a:pPr marL="342900" indent="-342900">
              <a:buFont typeface="Wingdings" charset="2"/>
              <a:buChar char="²"/>
            </a:pPr>
            <a:r>
              <a:rPr lang="en-US" sz="2000" dirty="0" smtClean="0"/>
              <a:t>Double - $205 (26 available)</a:t>
            </a:r>
          </a:p>
          <a:p>
            <a:pPr marL="342900" indent="-342900">
              <a:buFont typeface="Wingdings" charset="2"/>
              <a:buChar char="²"/>
            </a:pPr>
            <a:r>
              <a:rPr lang="en-US" sz="2000" dirty="0" smtClean="0"/>
              <a:t>Triple - $175 (9 available)</a:t>
            </a:r>
          </a:p>
          <a:p>
            <a:pPr marL="342900" indent="-342900">
              <a:buFont typeface="Wingdings" charset="2"/>
              <a:buChar char="²"/>
            </a:pPr>
            <a:r>
              <a:rPr lang="en-US" sz="2000" dirty="0" smtClean="0"/>
              <a:t>Quad - $150 (52 available)</a:t>
            </a:r>
          </a:p>
          <a:p>
            <a:pPr marL="342900" indent="-342900">
              <a:buFont typeface="Wingdings" charset="2"/>
              <a:buChar char="²"/>
            </a:pPr>
            <a:r>
              <a:rPr lang="en-US" sz="2000" dirty="0"/>
              <a:t>Alt Quad - $</a:t>
            </a:r>
            <a:r>
              <a:rPr lang="en-US" sz="2000" dirty="0" smtClean="0"/>
              <a:t>140 (32 available)</a:t>
            </a:r>
          </a:p>
          <a:p>
            <a:pPr marL="342900" indent="-342900">
              <a:buFont typeface="Wingdings" charset="2"/>
              <a:buChar char="²"/>
            </a:pPr>
            <a:r>
              <a:rPr lang="en-US" sz="2000" dirty="0" smtClean="0"/>
              <a:t>Quint - $110 (115 available)</a:t>
            </a:r>
          </a:p>
          <a:p>
            <a:pPr marL="342900" indent="-342900">
              <a:buFont typeface="Wingdings" charset="2"/>
              <a:buChar char="²"/>
            </a:pPr>
            <a:r>
              <a:rPr lang="en-US" sz="2000" dirty="0" smtClean="0"/>
              <a:t>Alt Quint - $100 (10 available)</a:t>
            </a:r>
          </a:p>
          <a:p>
            <a:endParaRPr lang="en-US" sz="2000" dirty="0"/>
          </a:p>
          <a:p>
            <a:endParaRPr lang="en-US" sz="2000" dirty="0"/>
          </a:p>
          <a:p>
            <a:endParaRPr lang="en-US" sz="2000" dirty="0"/>
          </a:p>
          <a:p>
            <a:pPr>
              <a:spcAft>
                <a:spcPts val="600"/>
              </a:spcAft>
            </a:pPr>
            <a:r>
              <a:rPr lang="en-US" sz="1600" dirty="0" smtClean="0">
                <a:solidFill>
                  <a:schemeClr val="tx2">
                    <a:lumMod val="50000"/>
                  </a:schemeClr>
                </a:solidFill>
              </a:rPr>
              <a:t>*Note Punta Faro is the only housing </a:t>
            </a:r>
          </a:p>
          <a:p>
            <a:pPr>
              <a:spcAft>
                <a:spcPts val="600"/>
              </a:spcAft>
            </a:pPr>
            <a:r>
              <a:rPr lang="en-US" sz="1600" dirty="0">
                <a:solidFill>
                  <a:schemeClr val="tx2">
                    <a:lumMod val="50000"/>
                  </a:schemeClr>
                </a:solidFill>
              </a:rPr>
              <a:t>o</a:t>
            </a:r>
            <a:r>
              <a:rPr lang="en-US" sz="1600" dirty="0" smtClean="0">
                <a:solidFill>
                  <a:schemeClr val="tx2">
                    <a:lumMod val="50000"/>
                  </a:schemeClr>
                </a:solidFill>
              </a:rPr>
              <a:t>ption for Isla </a:t>
            </a:r>
            <a:r>
              <a:rPr lang="en-US" sz="1600" dirty="0" err="1" smtClean="0">
                <a:solidFill>
                  <a:schemeClr val="tx2">
                    <a:lumMod val="50000"/>
                  </a:schemeClr>
                </a:solidFill>
              </a:rPr>
              <a:t>Mucura</a:t>
            </a: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0600" y="1595673"/>
            <a:ext cx="3147537" cy="17626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46759" y="4103858"/>
            <a:ext cx="3049441" cy="20514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53987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Medellin</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Hotel </a:t>
            </a:r>
            <a:r>
              <a:rPr lang="en-US" sz="3600" b="1" dirty="0" err="1" smtClean="0">
                <a:solidFill>
                  <a:schemeClr val="tx2">
                    <a:lumMod val="50000"/>
                  </a:schemeClr>
                </a:solidFill>
              </a:rPr>
              <a:t>Charlee</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15</a:t>
            </a:fld>
            <a:endParaRPr lang="en-US" sz="1600" dirty="0">
              <a:latin typeface="Candara" pitchFamily="34" charset="0"/>
            </a:endParaRPr>
          </a:p>
        </p:txBody>
      </p:sp>
      <p:sp>
        <p:nvSpPr>
          <p:cNvPr id="4" name="TextBox 3"/>
          <p:cNvSpPr txBox="1"/>
          <p:nvPr/>
        </p:nvSpPr>
        <p:spPr>
          <a:xfrm>
            <a:off x="381000" y="1371600"/>
            <a:ext cx="4038600" cy="3893374"/>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smtClean="0"/>
              <a:t>Room Types &amp; Price : </a:t>
            </a:r>
          </a:p>
          <a:p>
            <a:endParaRPr lang="en-US" sz="2000" dirty="0" smtClean="0"/>
          </a:p>
          <a:p>
            <a:pPr marL="342900" indent="-342900">
              <a:buFont typeface="Wingdings" charset="2"/>
              <a:buChar char="²"/>
            </a:pPr>
            <a:r>
              <a:rPr lang="en-US" sz="2000" dirty="0" smtClean="0"/>
              <a:t>1 Double - $185 (20 available)</a:t>
            </a:r>
          </a:p>
          <a:p>
            <a:pPr marL="342900" indent="-342900">
              <a:buFont typeface="Wingdings" charset="2"/>
              <a:buChar char="²"/>
            </a:pPr>
            <a:r>
              <a:rPr lang="en-US" sz="2000" dirty="0" smtClean="0"/>
              <a:t>2 Singles - $150 (20 available)</a:t>
            </a:r>
          </a:p>
          <a:p>
            <a:endParaRPr lang="en-US" sz="2000" dirty="0"/>
          </a:p>
          <a:p>
            <a:endParaRPr lang="en-US" sz="2000" dirty="0"/>
          </a:p>
          <a:p>
            <a:endParaRPr lang="en-US" sz="2000" dirty="0"/>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24400" y="1219200"/>
            <a:ext cx="2928486" cy="22918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66800" y="3733800"/>
            <a:ext cx="2621285" cy="20514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24400" y="3810000"/>
            <a:ext cx="2928486" cy="22918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34987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Medellin</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Hotel Park</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16</a:t>
            </a:fld>
            <a:endParaRPr lang="en-US" sz="1600" dirty="0">
              <a:latin typeface="Candara" pitchFamily="34" charset="0"/>
            </a:endParaRPr>
          </a:p>
        </p:txBody>
      </p:sp>
      <p:sp>
        <p:nvSpPr>
          <p:cNvPr id="4" name="TextBox 3"/>
          <p:cNvSpPr txBox="1"/>
          <p:nvPr/>
        </p:nvSpPr>
        <p:spPr>
          <a:xfrm>
            <a:off x="381000" y="1371600"/>
            <a:ext cx="4038600" cy="3893374"/>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smtClean="0"/>
              <a:t>Room Types &amp; Price : </a:t>
            </a:r>
          </a:p>
          <a:p>
            <a:endParaRPr lang="en-US" sz="2000" dirty="0" smtClean="0"/>
          </a:p>
          <a:p>
            <a:pPr marL="342900" indent="-342900">
              <a:buFont typeface="Wingdings" charset="2"/>
              <a:buChar char="²"/>
            </a:pPr>
            <a:r>
              <a:rPr lang="en-US" sz="2000" dirty="0" smtClean="0"/>
              <a:t>1 Double - $100 (</a:t>
            </a:r>
            <a:r>
              <a:rPr lang="en-US" sz="2000" dirty="0"/>
              <a:t>5</a:t>
            </a:r>
            <a:r>
              <a:rPr lang="en-US" sz="2000" dirty="0" smtClean="0"/>
              <a:t>0 available)</a:t>
            </a:r>
          </a:p>
          <a:p>
            <a:pPr marL="342900" indent="-342900">
              <a:buFont typeface="Wingdings" charset="2"/>
              <a:buChar char="²"/>
            </a:pPr>
            <a:r>
              <a:rPr lang="en-US" sz="2000" dirty="0" smtClean="0"/>
              <a:t>2 Singles - $100 (20 available)</a:t>
            </a:r>
          </a:p>
          <a:p>
            <a:endParaRPr lang="en-US" sz="2000" dirty="0"/>
          </a:p>
          <a:p>
            <a:endParaRPr lang="en-US" sz="2000" dirty="0"/>
          </a:p>
          <a:p>
            <a:endParaRPr lang="en-US" sz="2000" dirty="0"/>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24400" y="1563282"/>
            <a:ext cx="2928486" cy="16036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5800" y="3886200"/>
            <a:ext cx="3549247" cy="21189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24400" y="4081754"/>
            <a:ext cx="2928486" cy="17483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97385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Medellin</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Hotel </a:t>
            </a:r>
            <a:r>
              <a:rPr lang="en-US" sz="3600" b="1" dirty="0" err="1" smtClean="0">
                <a:solidFill>
                  <a:schemeClr val="tx2">
                    <a:lumMod val="50000"/>
                  </a:schemeClr>
                </a:solidFill>
              </a:rPr>
              <a:t>Dann</a:t>
            </a:r>
            <a:r>
              <a:rPr lang="en-US" sz="3600" b="1" dirty="0" smtClean="0">
                <a:solidFill>
                  <a:schemeClr val="tx2">
                    <a:lumMod val="50000"/>
                  </a:schemeClr>
                </a:solidFill>
              </a:rPr>
              <a:t> Carlton</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17</a:t>
            </a:fld>
            <a:endParaRPr lang="en-US" sz="1600" dirty="0">
              <a:latin typeface="Candara" pitchFamily="34" charset="0"/>
            </a:endParaRPr>
          </a:p>
        </p:txBody>
      </p:sp>
      <p:sp>
        <p:nvSpPr>
          <p:cNvPr id="4" name="TextBox 3"/>
          <p:cNvSpPr txBox="1"/>
          <p:nvPr/>
        </p:nvSpPr>
        <p:spPr>
          <a:xfrm>
            <a:off x="381000" y="1371600"/>
            <a:ext cx="4038600" cy="3893374"/>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smtClean="0"/>
              <a:t>Room Types &amp; Price : </a:t>
            </a:r>
          </a:p>
          <a:p>
            <a:endParaRPr lang="en-US" sz="2000" dirty="0" smtClean="0"/>
          </a:p>
          <a:p>
            <a:pPr marL="342900" indent="-342900">
              <a:buFont typeface="Wingdings" charset="2"/>
              <a:buChar char="²"/>
            </a:pPr>
            <a:r>
              <a:rPr lang="en-US" sz="2000" dirty="0" smtClean="0"/>
              <a:t>1 Double - $95 (40 available)</a:t>
            </a:r>
          </a:p>
          <a:p>
            <a:pPr marL="342900" indent="-342900">
              <a:buFont typeface="Wingdings" charset="2"/>
              <a:buChar char="²"/>
            </a:pPr>
            <a:r>
              <a:rPr lang="en-US" sz="2000" dirty="0" smtClean="0"/>
              <a:t>2 Singles - $95 (30 available)</a:t>
            </a:r>
          </a:p>
          <a:p>
            <a:endParaRPr lang="en-US" sz="2000" dirty="0"/>
          </a:p>
          <a:p>
            <a:endParaRPr lang="en-US" sz="2000" dirty="0"/>
          </a:p>
          <a:p>
            <a:endParaRPr lang="en-US" sz="2000" dirty="0"/>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19600" y="1524000"/>
            <a:ext cx="3450107" cy="19419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66800" y="3505200"/>
            <a:ext cx="2113544" cy="28127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91000" y="3886200"/>
            <a:ext cx="3464591" cy="23039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96179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Medellin</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Hotel Art</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18</a:t>
            </a:fld>
            <a:endParaRPr lang="en-US" sz="1600" dirty="0">
              <a:latin typeface="Candara" pitchFamily="34" charset="0"/>
            </a:endParaRPr>
          </a:p>
        </p:txBody>
      </p:sp>
      <p:sp>
        <p:nvSpPr>
          <p:cNvPr id="4" name="TextBox 3"/>
          <p:cNvSpPr txBox="1"/>
          <p:nvPr/>
        </p:nvSpPr>
        <p:spPr>
          <a:xfrm>
            <a:off x="381000" y="1371600"/>
            <a:ext cx="4038600" cy="3893374"/>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smtClean="0"/>
              <a:t>Room Types &amp; Price : </a:t>
            </a:r>
          </a:p>
          <a:p>
            <a:endParaRPr lang="en-US" sz="2000" dirty="0" smtClean="0"/>
          </a:p>
          <a:p>
            <a:pPr marL="342900" indent="-342900">
              <a:buFont typeface="Wingdings" charset="2"/>
              <a:buChar char="²"/>
            </a:pPr>
            <a:r>
              <a:rPr lang="en-US" sz="2000" dirty="0" smtClean="0"/>
              <a:t>1 Double - $65 (20 available)</a:t>
            </a:r>
          </a:p>
          <a:p>
            <a:pPr marL="342900" indent="-342900">
              <a:buFont typeface="Wingdings" charset="2"/>
              <a:buChar char="²"/>
            </a:pPr>
            <a:r>
              <a:rPr lang="en-US" sz="2000" dirty="0" smtClean="0"/>
              <a:t>2 Singles - $65 (60 available)</a:t>
            </a:r>
          </a:p>
          <a:p>
            <a:endParaRPr lang="en-US" sz="2000" dirty="0"/>
          </a:p>
          <a:p>
            <a:endParaRPr lang="en-US" sz="2000" dirty="0"/>
          </a:p>
          <a:p>
            <a:endParaRPr lang="en-US" sz="2000" dirty="0"/>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88215" y="1524000"/>
            <a:ext cx="2912877" cy="19419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000" y="4114800"/>
            <a:ext cx="3068302" cy="16802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91000" y="4089538"/>
            <a:ext cx="3464591" cy="18972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77895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a:t>
            </a:r>
            <a:r>
              <a:rPr lang="en-US" sz="3200" b="1" dirty="0" smtClean="0">
                <a:ln w="10541" cmpd="sng">
                  <a:solidFill>
                    <a:schemeClr val="accent1">
                      <a:shade val="88000"/>
                      <a:satMod val="110000"/>
                    </a:schemeClr>
                  </a:solidFill>
                  <a:prstDash val="solid"/>
                </a:ln>
                <a:solidFill>
                  <a:schemeClr val="accent2">
                    <a:lumMod val="75000"/>
                  </a:schemeClr>
                </a:solidFill>
              </a:rPr>
              <a:t>Colombia!</a:t>
            </a:r>
          </a:p>
          <a:p>
            <a:r>
              <a:rPr lang="en-US" sz="3600" b="1" dirty="0" smtClean="0">
                <a:ln w="10541" cmpd="sng">
                  <a:solidFill>
                    <a:schemeClr val="accent1">
                      <a:shade val="88000"/>
                      <a:satMod val="110000"/>
                    </a:schemeClr>
                  </a:solidFill>
                  <a:prstDash val="solid"/>
                </a:ln>
                <a:solidFill>
                  <a:schemeClr val="accent1">
                    <a:lumMod val="50000"/>
                  </a:schemeClr>
                </a:solidFill>
              </a:rPr>
              <a:t>Bogot</a:t>
            </a:r>
            <a:r>
              <a:rPr lang="en-US" sz="3600" b="1" dirty="0" smtClean="0">
                <a:ln w="10541" cmpd="sng">
                  <a:solidFill>
                    <a:schemeClr val="accent1">
                      <a:shade val="88000"/>
                      <a:satMod val="110000"/>
                    </a:schemeClr>
                  </a:solidFill>
                  <a:prstDash val="solid"/>
                </a:ln>
                <a:solidFill>
                  <a:schemeClr val="accent1">
                    <a:lumMod val="50000"/>
                  </a:schemeClr>
                </a:solidFill>
              </a:rPr>
              <a:t>á</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Casa </a:t>
            </a:r>
            <a:r>
              <a:rPr lang="en-US" sz="3600" b="1" dirty="0" err="1" smtClean="0">
                <a:solidFill>
                  <a:schemeClr val="tx2">
                    <a:lumMod val="50000"/>
                  </a:schemeClr>
                </a:solidFill>
              </a:rPr>
              <a:t>Dann</a:t>
            </a:r>
            <a:r>
              <a:rPr lang="en-US" sz="3600" b="1" dirty="0" smtClean="0">
                <a:solidFill>
                  <a:schemeClr val="tx2">
                    <a:lumMod val="50000"/>
                  </a:schemeClr>
                </a:solidFill>
              </a:rPr>
              <a:t> Carlton</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19</a:t>
            </a:fld>
            <a:endParaRPr lang="en-US" sz="1600" dirty="0">
              <a:latin typeface="Candara" pitchFamily="34" charset="0"/>
            </a:endParaRPr>
          </a:p>
        </p:txBody>
      </p:sp>
      <p:sp>
        <p:nvSpPr>
          <p:cNvPr id="4" name="TextBox 3"/>
          <p:cNvSpPr txBox="1"/>
          <p:nvPr/>
        </p:nvSpPr>
        <p:spPr>
          <a:xfrm>
            <a:off x="381000" y="1371600"/>
            <a:ext cx="4038600" cy="4201150"/>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smtClean="0"/>
              <a:t>Price : $75/night</a:t>
            </a:r>
          </a:p>
          <a:p>
            <a:endParaRPr lang="en-US" sz="2000" dirty="0"/>
          </a:p>
          <a:p>
            <a:r>
              <a:rPr lang="en-US" sz="2000" dirty="0" smtClean="0"/>
              <a:t>*Note this is the only hotel choice for Bogot</a:t>
            </a:r>
            <a:r>
              <a:rPr lang="en-US" sz="2000" dirty="0" smtClean="0"/>
              <a:t>á</a:t>
            </a:r>
            <a:endParaRPr lang="en-US" sz="2000" dirty="0" smtClean="0"/>
          </a:p>
          <a:p>
            <a:endParaRPr lang="en-US" sz="2000" dirty="0" smtClean="0"/>
          </a:p>
          <a:p>
            <a:endParaRPr lang="en-US" sz="2000" dirty="0"/>
          </a:p>
          <a:p>
            <a:endParaRPr lang="en-US" sz="2000" dirty="0"/>
          </a:p>
          <a:p>
            <a:endParaRPr lang="en-US" sz="2000" dirty="0"/>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85237" y="1524000"/>
            <a:ext cx="2918833" cy="19419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 y="4191000"/>
            <a:ext cx="2951613" cy="19637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33800" y="4374744"/>
            <a:ext cx="3921791" cy="15019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02707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50899"/>
            <a:ext cx="7924800" cy="1785104"/>
          </a:xfrm>
          <a:prstGeom prst="rect">
            <a:avLst/>
          </a:prstGeom>
          <a:noFill/>
        </p:spPr>
        <p:txBody>
          <a:bodyPr wrap="square" rtlCol="0">
            <a:spAutoFit/>
          </a:bodyPr>
          <a:lstStyle/>
          <a:p>
            <a:pPr algn="ctr"/>
            <a:r>
              <a:rPr lang="en-US" sz="5400" b="1" dirty="0" smtClean="0">
                <a:ln w="10541" cmpd="sng">
                  <a:solidFill>
                    <a:schemeClr val="accent1">
                      <a:shade val="88000"/>
                      <a:satMod val="110000"/>
                    </a:schemeClr>
                  </a:solidFill>
                  <a:prstDash val="solid"/>
                </a:ln>
                <a:solidFill>
                  <a:schemeClr val="accent2">
                    <a:lumMod val="75000"/>
                  </a:schemeClr>
                </a:solidFill>
              </a:rPr>
              <a:t>Questions?</a:t>
            </a:r>
            <a:endParaRPr lang="en-US" sz="5400" b="1" dirty="0" smtClean="0">
              <a:ln w="10541" cmpd="sng">
                <a:solidFill>
                  <a:schemeClr val="accent1">
                    <a:shade val="88000"/>
                    <a:satMod val="110000"/>
                  </a:schemeClr>
                </a:solidFill>
                <a:prstDash val="solid"/>
              </a:ln>
              <a:solidFill>
                <a:schemeClr val="accent2">
                  <a:lumMod val="75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2</a:t>
            </a:fld>
            <a:endParaRPr lang="en-US" sz="1600" dirty="0">
              <a:latin typeface="Candara" pitchFamily="34" charset="0"/>
            </a:endParaRPr>
          </a:p>
        </p:txBody>
      </p:sp>
      <p:pic>
        <p:nvPicPr>
          <p:cNvPr id="1026" name="Picture 2" descr="http://www.colombianadoptions.org/images/homeImg/colombianMap.jpg"/>
          <p:cNvPicPr>
            <a:picLocks noChangeAspect="1" noChangeArrowheads="1"/>
          </p:cNvPicPr>
          <p:nvPr/>
        </p:nvPicPr>
        <p:blipFill>
          <a:blip r:embed="rId2" cstate="print"/>
          <a:srcRect b="11922"/>
          <a:stretch>
            <a:fillRect/>
          </a:stretch>
        </p:blipFill>
        <p:spPr bwMode="auto">
          <a:xfrm>
            <a:off x="6248400" y="228600"/>
            <a:ext cx="1600200" cy="14838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4" descr="http://2.bp.blogspot.com/-j-UO8_4hc4A/UICf66kM8gI/AAAAAAAAADI/Qnjf8H6XFnY/s1600/tayrona3.jpg"/>
          <p:cNvPicPr>
            <a:picLocks noChangeAspect="1" noChangeArrowheads="1"/>
          </p:cNvPicPr>
          <p:nvPr/>
        </p:nvPicPr>
        <p:blipFill>
          <a:blip r:embed="rId3" cstate="print"/>
          <a:srcRect r="17105"/>
          <a:stretch>
            <a:fillRect/>
          </a:stretch>
        </p:blipFill>
        <p:spPr bwMode="auto">
          <a:xfrm>
            <a:off x="4116628" y="2133600"/>
            <a:ext cx="3884372" cy="26334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p:cNvSpPr/>
          <p:nvPr/>
        </p:nvSpPr>
        <p:spPr>
          <a:xfrm>
            <a:off x="685800" y="5029200"/>
            <a:ext cx="6891630" cy="1569660"/>
          </a:xfrm>
          <a:prstGeom prst="rect">
            <a:avLst/>
          </a:prstGeom>
        </p:spPr>
        <p:txBody>
          <a:bodyPr wrap="none">
            <a:spAutoFit/>
          </a:bodyPr>
          <a:lstStyle/>
          <a:p>
            <a:pPr algn="ctr"/>
            <a:r>
              <a:rPr lang="en-US" sz="3200" b="1" dirty="0" smtClean="0">
                <a:ln w="10541" cmpd="sng">
                  <a:solidFill>
                    <a:schemeClr val="accent1">
                      <a:shade val="88000"/>
                      <a:satMod val="110000"/>
                    </a:schemeClr>
                  </a:solidFill>
                  <a:prstDash val="solid"/>
                </a:ln>
                <a:solidFill>
                  <a:schemeClr val="accent2">
                    <a:lumMod val="75000"/>
                  </a:schemeClr>
                </a:solidFill>
                <a:hlinkClick r:id="rId4"/>
              </a:rPr>
              <a:t>Contact: </a:t>
            </a:r>
          </a:p>
          <a:p>
            <a:pPr algn="ctr"/>
            <a:r>
              <a:rPr lang="en-US" sz="3200" b="1" dirty="0" smtClean="0">
                <a:ln w="10541" cmpd="sng">
                  <a:solidFill>
                    <a:schemeClr val="accent1">
                      <a:shade val="88000"/>
                      <a:satMod val="110000"/>
                    </a:schemeClr>
                  </a:solidFill>
                  <a:prstDash val="solid"/>
                </a:ln>
                <a:solidFill>
                  <a:schemeClr val="accent2">
                    <a:lumMod val="75000"/>
                  </a:schemeClr>
                </a:solidFill>
                <a:hlinkClick r:id="rId4"/>
              </a:rPr>
              <a:t>registrations@gsbcolombiatrip.com</a:t>
            </a:r>
            <a:endParaRPr lang="en-US" sz="3200" b="1" dirty="0" smtClean="0">
              <a:ln w="10541" cmpd="sng">
                <a:solidFill>
                  <a:schemeClr val="accent1">
                    <a:shade val="88000"/>
                    <a:satMod val="110000"/>
                  </a:schemeClr>
                </a:solidFill>
                <a:prstDash val="solid"/>
              </a:ln>
              <a:solidFill>
                <a:schemeClr val="accent2">
                  <a:lumMod val="75000"/>
                </a:schemeClr>
              </a:solidFill>
            </a:endParaRPr>
          </a:p>
          <a:p>
            <a:pPr algn="ctr"/>
            <a:r>
              <a:rPr lang="en-US" sz="3200" b="1" dirty="0" err="1" smtClean="0">
                <a:ln w="10541" cmpd="sng">
                  <a:solidFill>
                    <a:schemeClr val="accent1">
                      <a:shade val="88000"/>
                      <a:satMod val="110000"/>
                    </a:schemeClr>
                  </a:solidFill>
                  <a:prstDash val="solid"/>
                </a:ln>
                <a:solidFill>
                  <a:schemeClr val="accent2">
                    <a:lumMod val="75000"/>
                  </a:schemeClr>
                </a:solidFill>
              </a:rPr>
              <a:t>info@gsbcolombiatrip.com</a:t>
            </a:r>
            <a:endParaRPr lang="en-US" sz="3200" b="1" dirty="0" smtClean="0">
              <a:ln w="10541" cmpd="sng">
                <a:solidFill>
                  <a:schemeClr val="accent1">
                    <a:shade val="88000"/>
                    <a:satMod val="110000"/>
                  </a:schemeClr>
                </a:solidFill>
                <a:prstDash val="solid"/>
              </a:ln>
              <a:solidFill>
                <a:schemeClr val="accent2">
                  <a:lumMod val="75000"/>
                </a:schemeClr>
              </a:solidFill>
            </a:endParaRPr>
          </a:p>
        </p:txBody>
      </p:sp>
      <p:pic>
        <p:nvPicPr>
          <p:cNvPr id="1030" name="Picture 6" descr="File:CatedralPrimadaBogota2004-7.jpg"/>
          <p:cNvPicPr>
            <a:picLocks noChangeAspect="1" noChangeArrowheads="1"/>
          </p:cNvPicPr>
          <p:nvPr/>
        </p:nvPicPr>
        <p:blipFill>
          <a:blip r:embed="rId5" cstate="print"/>
          <a:srcRect/>
          <a:stretch>
            <a:fillRect/>
          </a:stretch>
        </p:blipFill>
        <p:spPr bwMode="auto">
          <a:xfrm>
            <a:off x="228600" y="2133600"/>
            <a:ext cx="3657600" cy="26289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34" name="Picture 10" descr="http://i4.ytimg.com/i/GwuxdEeCf0TIA2RbPOj-8g/mq1.jpg?v=500889fb"/>
          <p:cNvPicPr>
            <a:picLocks noChangeAspect="1" noChangeArrowheads="1"/>
          </p:cNvPicPr>
          <p:nvPr/>
        </p:nvPicPr>
        <p:blipFill>
          <a:blip r:embed="rId6" cstate="print"/>
          <a:srcRect/>
          <a:stretch>
            <a:fillRect/>
          </a:stretch>
        </p:blipFill>
        <p:spPr bwMode="auto">
          <a:xfrm>
            <a:off x="381001" y="195072"/>
            <a:ext cx="1481327" cy="14813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69115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Hotel 3 </a:t>
            </a:r>
            <a:r>
              <a:rPr lang="en-US" dirty="0" err="1" smtClean="0"/>
              <a:t>banderas</a:t>
            </a:r>
            <a:endParaRPr lang="en-US" dirty="0"/>
          </a:p>
        </p:txBody>
      </p:sp>
      <p:pic>
        <p:nvPicPr>
          <p:cNvPr id="10" name="Content Placeholder 9" descr="portal1.tiff"/>
          <p:cNvPicPr>
            <a:picLocks noGrp="1" noChangeAspect="1"/>
          </p:cNvPicPr>
          <p:nvPr>
            <p:ph sz="quarter" idx="2"/>
          </p:nvPr>
        </p:nvPicPr>
        <p:blipFill>
          <a:blip r:embed="rId2">
            <a:extLst>
              <a:ext uri="{28A0092B-C50C-407E-A947-70E740481C1C}">
                <a14:useLocalDpi xmlns:a14="http://schemas.microsoft.com/office/drawing/2010/main" val="0"/>
              </a:ext>
            </a:extLst>
          </a:blip>
          <a:srcRect t="24295" b="24295"/>
          <a:stretch>
            <a:fillRect/>
          </a:stretch>
        </p:blipFill>
        <p:spPr>
          <a:xfrm>
            <a:off x="457200" y="1711325"/>
            <a:ext cx="2667000" cy="2424171"/>
          </a:xfrm>
        </p:spPr>
      </p:pic>
      <p:sp>
        <p:nvSpPr>
          <p:cNvPr id="6" name="Content Placeholder 5"/>
          <p:cNvSpPr>
            <a:spLocks noGrp="1"/>
          </p:cNvSpPr>
          <p:nvPr>
            <p:ph sz="quarter" idx="4"/>
          </p:nvPr>
        </p:nvSpPr>
        <p:spPr>
          <a:xfrm>
            <a:off x="533400" y="3886200"/>
            <a:ext cx="3432048" cy="2626240"/>
          </a:xfrm>
        </p:spPr>
        <p:txBody>
          <a:bodyPr/>
          <a:lstStyle/>
          <a:p>
            <a:endParaRPr lang="en-US" dirty="0"/>
          </a:p>
        </p:txBody>
      </p:sp>
      <p:sp>
        <p:nvSpPr>
          <p:cNvPr id="7" name="Footer Placeholder 6"/>
          <p:cNvSpPr>
            <a:spLocks noGrp="1"/>
          </p:cNvSpPr>
          <p:nvPr>
            <p:ph type="ftr" sz="quarter" idx="11"/>
          </p:nvPr>
        </p:nvSpPr>
        <p:spPr/>
        <p:txBody>
          <a:bodyPr/>
          <a:lstStyle/>
          <a:p>
            <a:r>
              <a:rPr lang="en-US" dirty="0" smtClean="0"/>
              <a:t>© </a:t>
            </a:r>
            <a:r>
              <a:rPr lang="en-US" dirty="0" err="1" smtClean="0"/>
              <a:t>EnerNOC</a:t>
            </a:r>
            <a:r>
              <a:rPr lang="en-US" dirty="0" smtClean="0"/>
              <a:t> In. 2012</a:t>
            </a:r>
            <a:endParaRPr lang="en-US" dirty="0"/>
          </a:p>
        </p:txBody>
      </p:sp>
      <p:sp>
        <p:nvSpPr>
          <p:cNvPr id="8" name="Slide Number Placeholder 7"/>
          <p:cNvSpPr>
            <a:spLocks noGrp="1"/>
          </p:cNvSpPr>
          <p:nvPr>
            <p:ph type="sldNum" sz="quarter" idx="12"/>
          </p:nvPr>
        </p:nvSpPr>
        <p:spPr/>
        <p:txBody>
          <a:bodyPr/>
          <a:lstStyle/>
          <a:p>
            <a:fld id="{7FD34E40-A69D-42AE-82AA-2A4C24D607C3}" type="slidenum">
              <a:rPr lang="en-US" smtClean="0"/>
              <a:pPr/>
              <a:t>20</a:t>
            </a:fld>
            <a:endParaRPr lang="en-US"/>
          </a:p>
        </p:txBody>
      </p:sp>
      <p:sp>
        <p:nvSpPr>
          <p:cNvPr id="9" name="TextBox 8"/>
          <p:cNvSpPr txBox="1"/>
          <p:nvPr/>
        </p:nvSpPr>
        <p:spPr>
          <a:xfrm>
            <a:off x="4648200" y="2895600"/>
            <a:ext cx="3048000" cy="2308324"/>
          </a:xfrm>
          <a:prstGeom prst="rect">
            <a:avLst/>
          </a:prstGeom>
          <a:noFill/>
        </p:spPr>
        <p:txBody>
          <a:bodyPr wrap="square" rtlCol="0">
            <a:spAutoFit/>
          </a:bodyPr>
          <a:lstStyle/>
          <a:p>
            <a:r>
              <a:rPr lang="en-US" dirty="0"/>
              <a:t>Trip Advisor </a:t>
            </a:r>
            <a:r>
              <a:rPr lang="en-US" dirty="0">
                <a:hlinkClick r:id="rId3"/>
              </a:rPr>
              <a:t>Link</a:t>
            </a:r>
            <a:endParaRPr lang="en-US" dirty="0"/>
          </a:p>
          <a:p>
            <a:endParaRPr lang="en-US" dirty="0"/>
          </a:p>
          <a:p>
            <a:r>
              <a:rPr lang="en-US" dirty="0"/>
              <a:t>Price / Person / Night: $51 </a:t>
            </a:r>
          </a:p>
          <a:p>
            <a:endParaRPr lang="en-US" dirty="0"/>
          </a:p>
          <a:p>
            <a:r>
              <a:rPr lang="en-US" dirty="0"/>
              <a:t>Room Type: </a:t>
            </a:r>
          </a:p>
          <a:p>
            <a:endParaRPr lang="en-US" dirty="0"/>
          </a:p>
          <a:p>
            <a:r>
              <a:rPr lang="en-US" dirty="0"/>
              <a:t>Total Available Rooms: 22</a:t>
            </a:r>
          </a:p>
          <a:p>
            <a:endParaRPr lang="en-US" dirty="0"/>
          </a:p>
        </p:txBody>
      </p:sp>
    </p:spTree>
    <p:extLst>
      <p:ext uri="{BB962C8B-B14F-4D97-AF65-F5344CB8AC3E}">
        <p14:creationId xmlns:p14="http://schemas.microsoft.com/office/powerpoint/2010/main" val="2705225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50899"/>
            <a:ext cx="8991600" cy="5170646"/>
          </a:xfrm>
          <a:prstGeom prst="rect">
            <a:avLst/>
          </a:prstGeom>
          <a:noFill/>
        </p:spPr>
        <p:txBody>
          <a:bodyPr wrap="square" rtlCol="0">
            <a:spAutoFit/>
          </a:bodyPr>
          <a:lstStyle/>
          <a:p>
            <a:r>
              <a:rPr lang="en-US" sz="5400" b="1" dirty="0" smtClean="0">
                <a:ln w="10541" cmpd="sng">
                  <a:solidFill>
                    <a:schemeClr val="accent1">
                      <a:shade val="88000"/>
                      <a:satMod val="110000"/>
                    </a:schemeClr>
                  </a:solidFill>
                  <a:prstDash val="solid"/>
                </a:ln>
                <a:solidFill>
                  <a:schemeClr val="accent2">
                    <a:lumMod val="75000"/>
                  </a:schemeClr>
                </a:solidFill>
              </a:rPr>
              <a:t>GSB Colombia!</a:t>
            </a:r>
          </a:p>
          <a:p>
            <a:r>
              <a:rPr lang="en-US" sz="4400" b="1" dirty="0" smtClean="0">
                <a:ln w="10541" cmpd="sng">
                  <a:solidFill>
                    <a:schemeClr val="accent1">
                      <a:shade val="88000"/>
                      <a:satMod val="110000"/>
                    </a:schemeClr>
                  </a:solidFill>
                  <a:prstDash val="solid"/>
                </a:ln>
                <a:solidFill>
                  <a:schemeClr val="accent1">
                    <a:lumMod val="50000"/>
                  </a:schemeClr>
                </a:solidFill>
              </a:rPr>
              <a:t>Cartagena</a:t>
            </a: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21</a:t>
            </a:fld>
            <a:endParaRPr lang="en-US" sz="1600" dirty="0">
              <a:latin typeface="Candara" pitchFamily="34" charset="0"/>
            </a:endParaRPr>
          </a:p>
        </p:txBody>
      </p:sp>
      <p:sp>
        <p:nvSpPr>
          <p:cNvPr id="4" name="TextBox 3"/>
          <p:cNvSpPr txBox="1"/>
          <p:nvPr/>
        </p:nvSpPr>
        <p:spPr>
          <a:xfrm>
            <a:off x="304800" y="1828800"/>
            <a:ext cx="4495800" cy="4616648"/>
          </a:xfrm>
          <a:prstGeom prst="rect">
            <a:avLst/>
          </a:prstGeom>
          <a:noFill/>
        </p:spPr>
        <p:txBody>
          <a:bodyPr wrap="square" rtlCol="0">
            <a:spAutoFit/>
          </a:bodyPr>
          <a:lstStyle/>
          <a:p>
            <a:r>
              <a:rPr lang="en-US" sz="2000" dirty="0" smtClean="0">
                <a:solidFill>
                  <a:schemeClr val="tx2">
                    <a:lumMod val="50000"/>
                  </a:schemeClr>
                </a:solidFill>
              </a:rPr>
              <a:t>A: Casa Don </a:t>
            </a:r>
            <a:r>
              <a:rPr lang="en-US" sz="2000" dirty="0" err="1" smtClean="0">
                <a:solidFill>
                  <a:schemeClr val="tx2">
                    <a:lumMod val="50000"/>
                  </a:schemeClr>
                </a:solidFill>
              </a:rPr>
              <a:t>Sancho</a:t>
            </a:r>
            <a:r>
              <a:rPr lang="en-US" sz="2000" dirty="0" smtClean="0">
                <a:solidFill>
                  <a:schemeClr val="tx2">
                    <a:lumMod val="50000"/>
                  </a:schemeClr>
                </a:solidFill>
              </a:rPr>
              <a:t> </a:t>
            </a:r>
            <a:r>
              <a:rPr lang="en-US" sz="1600" dirty="0" smtClean="0">
                <a:solidFill>
                  <a:schemeClr val="tx2">
                    <a:lumMod val="50000"/>
                  </a:schemeClr>
                </a:solidFill>
              </a:rPr>
              <a:t>(</a:t>
            </a:r>
            <a:r>
              <a:rPr lang="en-US" sz="1600" dirty="0" smtClean="0">
                <a:hlinkClick r:id="rId2"/>
              </a:rPr>
              <a:t>http://www.colombiatravelab.com/</a:t>
            </a:r>
          </a:p>
          <a:p>
            <a:r>
              <a:rPr lang="en-US" sz="1600" dirty="0" err="1" smtClean="0">
                <a:hlinkClick r:id="rId2"/>
              </a:rPr>
              <a:t>casadonsancho</a:t>
            </a:r>
            <a:r>
              <a:rPr lang="en-US" sz="1600" dirty="0" smtClean="0">
                <a:hlinkClick r:id="rId2"/>
              </a:rPr>
              <a:t>/casadonsancho-en.php</a:t>
            </a:r>
            <a:r>
              <a:rPr lang="en-US" sz="1600" dirty="0" smtClean="0"/>
              <a:t>)</a:t>
            </a:r>
            <a:endParaRPr lang="en-US" sz="1600" dirty="0" smtClean="0">
              <a:solidFill>
                <a:schemeClr val="tx2">
                  <a:lumMod val="50000"/>
                </a:schemeClr>
              </a:solidFill>
            </a:endParaRPr>
          </a:p>
          <a:p>
            <a:endParaRPr lang="en-US" sz="2000" dirty="0" smtClean="0">
              <a:solidFill>
                <a:schemeClr val="tx2">
                  <a:lumMod val="50000"/>
                </a:schemeClr>
              </a:solidFill>
            </a:endParaRPr>
          </a:p>
          <a:p>
            <a:r>
              <a:rPr lang="en-US" sz="2000" dirty="0" smtClean="0">
                <a:solidFill>
                  <a:schemeClr val="tx2">
                    <a:lumMod val="50000"/>
                  </a:schemeClr>
                </a:solidFill>
              </a:rPr>
              <a:t>B: Bantu Hotel</a:t>
            </a:r>
          </a:p>
          <a:p>
            <a:r>
              <a:rPr lang="en-US" sz="1600" dirty="0" smtClean="0">
                <a:solidFill>
                  <a:schemeClr val="tx2">
                    <a:lumMod val="50000"/>
                  </a:schemeClr>
                </a:solidFill>
              </a:rPr>
              <a:t> (</a:t>
            </a:r>
            <a:r>
              <a:rPr lang="en-US" sz="1600" dirty="0" smtClean="0">
                <a:hlinkClick r:id="rId3"/>
              </a:rPr>
              <a:t>www.bantuhotel.com/en</a:t>
            </a:r>
            <a:r>
              <a:rPr lang="en-US" sz="1600" dirty="0" smtClean="0">
                <a:solidFill>
                  <a:schemeClr val="tx2">
                    <a:lumMod val="50000"/>
                  </a:schemeClr>
                </a:solidFill>
              </a:rPr>
              <a:t>)</a:t>
            </a:r>
          </a:p>
          <a:p>
            <a:endParaRPr lang="en-US" sz="1600" dirty="0" smtClean="0">
              <a:solidFill>
                <a:schemeClr val="tx2">
                  <a:lumMod val="50000"/>
                </a:schemeClr>
              </a:solidFill>
            </a:endParaRPr>
          </a:p>
          <a:p>
            <a:r>
              <a:rPr lang="en-US" sz="2000" dirty="0" smtClean="0">
                <a:solidFill>
                  <a:schemeClr val="tx2">
                    <a:lumMod val="50000"/>
                  </a:schemeClr>
                </a:solidFill>
              </a:rPr>
              <a:t>C: Casa </a:t>
            </a:r>
            <a:r>
              <a:rPr lang="en-US" sz="2000" dirty="0" err="1" smtClean="0">
                <a:solidFill>
                  <a:schemeClr val="tx2">
                    <a:lumMod val="50000"/>
                  </a:schemeClr>
                </a:solidFill>
              </a:rPr>
              <a:t>Curato</a:t>
            </a:r>
            <a:endParaRPr lang="en-US" sz="2000" dirty="0" smtClean="0">
              <a:solidFill>
                <a:schemeClr val="tx2">
                  <a:lumMod val="50000"/>
                </a:schemeClr>
              </a:solidFill>
            </a:endParaRPr>
          </a:p>
          <a:p>
            <a:r>
              <a:rPr lang="en-US" sz="2000" dirty="0" smtClean="0">
                <a:solidFill>
                  <a:schemeClr val="tx2">
                    <a:lumMod val="50000"/>
                  </a:schemeClr>
                </a:solidFill>
              </a:rPr>
              <a:t>    3 </a:t>
            </a:r>
            <a:r>
              <a:rPr lang="en-US" sz="2000" dirty="0" err="1" smtClean="0">
                <a:solidFill>
                  <a:schemeClr val="tx2">
                    <a:lumMod val="50000"/>
                  </a:schemeClr>
                </a:solidFill>
              </a:rPr>
              <a:t>Banderas</a:t>
            </a:r>
            <a:endParaRPr lang="en-US" sz="2000" dirty="0" smtClean="0">
              <a:solidFill>
                <a:schemeClr val="tx2">
                  <a:lumMod val="50000"/>
                </a:schemeClr>
              </a:solidFill>
            </a:endParaRPr>
          </a:p>
          <a:p>
            <a:r>
              <a:rPr lang="en-US" sz="1400" dirty="0" smtClean="0">
                <a:solidFill>
                  <a:schemeClr val="tx2">
                    <a:lumMod val="50000"/>
                  </a:schemeClr>
                </a:solidFill>
              </a:rPr>
              <a:t>(</a:t>
            </a:r>
            <a:r>
              <a:rPr lang="en-US" sz="1400" dirty="0" smtClean="0">
                <a:solidFill>
                  <a:schemeClr val="tx2">
                    <a:lumMod val="50000"/>
                  </a:schemeClr>
                </a:solidFill>
                <a:hlinkClick r:id="rId4"/>
              </a:rPr>
              <a:t>www.casacurato.com/</a:t>
            </a:r>
            <a:r>
              <a:rPr lang="en-US" sz="1400" dirty="0" smtClean="0">
                <a:solidFill>
                  <a:schemeClr val="tx2">
                    <a:lumMod val="50000"/>
                  </a:schemeClr>
                </a:solidFill>
              </a:rPr>
              <a:t> </a:t>
            </a:r>
          </a:p>
          <a:p>
            <a:r>
              <a:rPr lang="en-US" sz="1400" dirty="0" smtClean="0">
                <a:solidFill>
                  <a:schemeClr val="tx2">
                    <a:lumMod val="50000"/>
                  </a:schemeClr>
                </a:solidFill>
                <a:hlinkClick r:id="rId5"/>
              </a:rPr>
              <a:t>www.hotel3banderas.com</a:t>
            </a:r>
            <a:r>
              <a:rPr lang="en-US" sz="1400" dirty="0" smtClean="0">
                <a:solidFill>
                  <a:schemeClr val="tx2">
                    <a:lumMod val="50000"/>
                  </a:schemeClr>
                </a:solidFill>
              </a:rPr>
              <a:t> )</a:t>
            </a:r>
          </a:p>
          <a:p>
            <a:endParaRPr lang="en-US" sz="1600" dirty="0" smtClean="0">
              <a:solidFill>
                <a:schemeClr val="tx2">
                  <a:lumMod val="50000"/>
                </a:schemeClr>
              </a:solidFill>
            </a:endParaRPr>
          </a:p>
          <a:p>
            <a:r>
              <a:rPr lang="en-US" sz="2000" dirty="0" smtClean="0">
                <a:solidFill>
                  <a:schemeClr val="tx2">
                    <a:lumMod val="50000"/>
                  </a:schemeClr>
                </a:solidFill>
              </a:rPr>
              <a:t>D: Hotel Centro Cartagena </a:t>
            </a:r>
            <a:r>
              <a:rPr lang="en-US" sz="1600" dirty="0" smtClean="0">
                <a:solidFill>
                  <a:schemeClr val="tx2">
                    <a:lumMod val="50000"/>
                  </a:schemeClr>
                </a:solidFill>
              </a:rPr>
              <a:t>(</a:t>
            </a:r>
            <a:r>
              <a:rPr lang="en-US" sz="1400" dirty="0" smtClean="0">
                <a:hlinkClick r:id="rId6"/>
              </a:rPr>
              <a:t>http://centrohotelcartagena.com.co</a:t>
            </a:r>
            <a:r>
              <a:rPr lang="en-US" sz="1600" dirty="0" smtClean="0">
                <a:hlinkClick r:id="rId6"/>
              </a:rPr>
              <a:t>/</a:t>
            </a:r>
            <a:r>
              <a:rPr lang="en-US" sz="1600" dirty="0" smtClean="0"/>
              <a:t>)</a:t>
            </a:r>
            <a:endParaRPr lang="en-US" sz="1600" dirty="0" smtClean="0">
              <a:solidFill>
                <a:schemeClr val="tx2">
                  <a:lumMod val="50000"/>
                </a:schemeClr>
              </a:solidFill>
            </a:endParaRPr>
          </a:p>
          <a:p>
            <a:endParaRPr lang="en-US" sz="1600" dirty="0" smtClean="0">
              <a:solidFill>
                <a:schemeClr val="tx2">
                  <a:lumMod val="50000"/>
                </a:schemeClr>
              </a:solidFill>
            </a:endParaRPr>
          </a:p>
          <a:p>
            <a:r>
              <a:rPr lang="en-US" sz="2000" dirty="0" smtClean="0">
                <a:solidFill>
                  <a:schemeClr val="tx2">
                    <a:lumMod val="50000"/>
                  </a:schemeClr>
                </a:solidFill>
              </a:rPr>
              <a:t>E: Hotel </a:t>
            </a:r>
            <a:r>
              <a:rPr lang="en-US" sz="2000" dirty="0" err="1" smtClean="0">
                <a:solidFill>
                  <a:schemeClr val="tx2">
                    <a:lumMod val="50000"/>
                  </a:schemeClr>
                </a:solidFill>
              </a:rPr>
              <a:t>Stil</a:t>
            </a:r>
            <a:r>
              <a:rPr lang="en-US" sz="2000" dirty="0" smtClean="0">
                <a:solidFill>
                  <a:schemeClr val="tx2">
                    <a:lumMod val="50000"/>
                  </a:schemeClr>
                </a:solidFill>
              </a:rPr>
              <a:t> Cartagena</a:t>
            </a:r>
          </a:p>
          <a:p>
            <a:endParaRPr lang="en-US" sz="1400" dirty="0"/>
          </a:p>
        </p:txBody>
      </p:sp>
      <p:pic>
        <p:nvPicPr>
          <p:cNvPr id="2050" name="Picture 2"/>
          <p:cNvPicPr>
            <a:picLocks noChangeAspect="1" noChangeArrowheads="1"/>
          </p:cNvPicPr>
          <p:nvPr/>
        </p:nvPicPr>
        <p:blipFill>
          <a:blip r:embed="rId7" cstate="print"/>
          <a:srcRect l="19355"/>
          <a:stretch>
            <a:fillRect/>
          </a:stretch>
        </p:blipFill>
        <p:spPr bwMode="auto">
          <a:xfrm>
            <a:off x="4114800" y="2057400"/>
            <a:ext cx="3810000" cy="335756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 </a:t>
            </a:r>
            <a:r>
              <a:rPr lang="en-US" sz="3600" b="1" dirty="0" smtClean="0">
                <a:solidFill>
                  <a:schemeClr val="tx2">
                    <a:lumMod val="50000"/>
                  </a:schemeClr>
                </a:solidFill>
              </a:rPr>
              <a:t>A: Casa Don </a:t>
            </a:r>
            <a:r>
              <a:rPr lang="en-US" sz="3600" b="1" dirty="0" err="1" smtClean="0">
                <a:solidFill>
                  <a:schemeClr val="tx2">
                    <a:lumMod val="50000"/>
                  </a:schemeClr>
                </a:solidFill>
              </a:rPr>
              <a:t>Sancho</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22</a:t>
            </a:fld>
            <a:endParaRPr lang="en-US" sz="1600" dirty="0">
              <a:latin typeface="Candara" pitchFamily="34" charset="0"/>
            </a:endParaRPr>
          </a:p>
        </p:txBody>
      </p:sp>
      <p:sp>
        <p:nvSpPr>
          <p:cNvPr id="4" name="TextBox 3"/>
          <p:cNvSpPr txBox="1"/>
          <p:nvPr/>
        </p:nvSpPr>
        <p:spPr>
          <a:xfrm>
            <a:off x="152400" y="1219200"/>
            <a:ext cx="7848600" cy="4293483"/>
          </a:xfrm>
          <a:prstGeom prst="rect">
            <a:avLst/>
          </a:prstGeom>
          <a:noFill/>
        </p:spPr>
        <p:txBody>
          <a:bodyPr wrap="square" rtlCol="0">
            <a:spAutoFit/>
          </a:bodyPr>
          <a:lstStyle/>
          <a:p>
            <a:pPr marL="285750" indent="-285750">
              <a:spcAft>
                <a:spcPts val="600"/>
              </a:spcAft>
              <a:buFont typeface="Arial" pitchFamily="34" charset="0"/>
              <a:buChar char="•"/>
            </a:pPr>
            <a:r>
              <a:rPr lang="en-US" sz="1600" dirty="0" smtClean="0">
                <a:solidFill>
                  <a:schemeClr val="tx2">
                    <a:lumMod val="50000"/>
                  </a:schemeClr>
                </a:solidFill>
              </a:rPr>
              <a:t>Luxury choice that past classes have loved – usually fills up first!</a:t>
            </a:r>
          </a:p>
          <a:p>
            <a:pPr marL="285750" indent="-285750">
              <a:spcAft>
                <a:spcPts val="600"/>
              </a:spcAft>
              <a:buFont typeface="Arial" pitchFamily="34" charset="0"/>
              <a:buChar char="•"/>
            </a:pPr>
            <a:r>
              <a:rPr lang="en-US" sz="1600" dirty="0" smtClean="0">
                <a:solidFill>
                  <a:schemeClr val="tx2">
                    <a:lumMod val="50000"/>
                  </a:schemeClr>
                </a:solidFill>
              </a:rPr>
              <a:t>Colonial Cartagena Mansion</a:t>
            </a:r>
          </a:p>
          <a:p>
            <a:pPr marL="285750" indent="-285750">
              <a:spcAft>
                <a:spcPts val="600"/>
              </a:spcAft>
              <a:buFont typeface="Arial" pitchFamily="34" charset="0"/>
              <a:buChar char="•"/>
            </a:pPr>
            <a:r>
              <a:rPr lang="en-US" sz="1600" dirty="0" smtClean="0">
                <a:solidFill>
                  <a:schemeClr val="tx2">
                    <a:lumMod val="50000"/>
                  </a:schemeClr>
                </a:solidFill>
              </a:rPr>
              <a:t>Description: Divided into four floors and a rooftop terrace. First floor: imposing entrance of the house; imperial dining and a living room facing the swimming pool, surrounded by typical colonial arches and columns; large kitchen</a:t>
            </a:r>
          </a:p>
          <a:p>
            <a:pPr marL="285750" indent="-285750">
              <a:spcAft>
                <a:spcPts val="600"/>
              </a:spcAft>
            </a:pPr>
            <a:r>
              <a:rPr lang="en-US" sz="1600" dirty="0" smtClean="0">
                <a:solidFill>
                  <a:schemeClr val="tx2">
                    <a:lumMod val="50000"/>
                  </a:schemeClr>
                </a:solidFill>
              </a:rPr>
              <a:t>	Second floor: most of the nine bedrooms; great corridors with wooden verandas overlooking the pool and a majestic living room with colonial furniture; elegant chandeliers and balconies overlooking the colonial streets of the old city. </a:t>
            </a:r>
          </a:p>
          <a:p>
            <a:pPr marL="285750" indent="-285750">
              <a:spcAft>
                <a:spcPts val="600"/>
              </a:spcAft>
            </a:pPr>
            <a:r>
              <a:rPr lang="en-US" sz="1600" dirty="0" smtClean="0">
                <a:solidFill>
                  <a:schemeClr val="tx2">
                    <a:lumMod val="50000"/>
                  </a:schemeClr>
                </a:solidFill>
              </a:rPr>
              <a:t>	Third floor: solarium with spectacular views of the city, tropical plants and sunbathing chairs</a:t>
            </a:r>
          </a:p>
          <a:p>
            <a:pPr marL="285750" indent="-285750">
              <a:spcAft>
                <a:spcPts val="600"/>
              </a:spcAft>
            </a:pPr>
            <a:r>
              <a:rPr lang="en-US" sz="1600" dirty="0" smtClean="0">
                <a:solidFill>
                  <a:schemeClr val="tx2">
                    <a:lumMod val="50000"/>
                  </a:schemeClr>
                </a:solidFill>
              </a:rPr>
              <a:t>	Fourth floor: rooftop terrace with incredible views of the old city. </a:t>
            </a:r>
          </a:p>
          <a:p>
            <a:pPr marL="285750" indent="-285750">
              <a:spcAft>
                <a:spcPts val="600"/>
              </a:spcAft>
              <a:buFont typeface="Arial" pitchFamily="34" charset="0"/>
              <a:buChar char="•"/>
            </a:pPr>
            <a:r>
              <a:rPr lang="en-US" sz="1600" b="1" dirty="0" smtClean="0">
                <a:solidFill>
                  <a:schemeClr val="tx2">
                    <a:lumMod val="50000"/>
                  </a:schemeClr>
                </a:solidFill>
              </a:rPr>
              <a:t>205/person, room for 20 people</a:t>
            </a:r>
          </a:p>
          <a:p>
            <a:endParaRPr lang="en-US" sz="2800" dirty="0" smtClean="0">
              <a:solidFill>
                <a:schemeClr val="tx2">
                  <a:lumMod val="50000"/>
                </a:schemeClr>
              </a:solidFill>
            </a:endParaRPr>
          </a:p>
          <a:p>
            <a:endParaRPr lang="en-US" dirty="0"/>
          </a:p>
        </p:txBody>
      </p:sp>
      <p:pic>
        <p:nvPicPr>
          <p:cNvPr id="25602" name="Picture 2" descr="http://cdn.villascaribe.com/6176_IMG_0118%5b2%5d.jpg"/>
          <p:cNvPicPr>
            <a:picLocks noChangeAspect="1" noChangeArrowheads="1"/>
          </p:cNvPicPr>
          <p:nvPr/>
        </p:nvPicPr>
        <p:blipFill>
          <a:blip r:embed="rId2" cstate="print"/>
          <a:srcRect/>
          <a:stretch>
            <a:fillRect/>
          </a:stretch>
        </p:blipFill>
        <p:spPr bwMode="auto">
          <a:xfrm>
            <a:off x="838200" y="4876799"/>
            <a:ext cx="2853266" cy="17709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604" name="Picture 4"/>
          <p:cNvPicPr>
            <a:picLocks noChangeAspect="1" noChangeArrowheads="1"/>
          </p:cNvPicPr>
          <p:nvPr/>
        </p:nvPicPr>
        <p:blipFill>
          <a:blip r:embed="rId3" cstate="print"/>
          <a:srcRect/>
          <a:stretch>
            <a:fillRect/>
          </a:stretch>
        </p:blipFill>
        <p:spPr bwMode="auto">
          <a:xfrm>
            <a:off x="3962400" y="4876800"/>
            <a:ext cx="3124200" cy="17742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 </a:t>
            </a:r>
            <a:r>
              <a:rPr lang="en-US" sz="3600" b="1" dirty="0" smtClean="0">
                <a:solidFill>
                  <a:schemeClr val="tx2">
                    <a:lumMod val="50000"/>
                  </a:schemeClr>
                </a:solidFill>
              </a:rPr>
              <a:t>B: Hotel Bantu</a:t>
            </a: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23</a:t>
            </a:fld>
            <a:endParaRPr lang="en-US" sz="1600" dirty="0">
              <a:latin typeface="Candara" pitchFamily="34" charset="0"/>
            </a:endParaRPr>
          </a:p>
        </p:txBody>
      </p:sp>
      <p:sp>
        <p:nvSpPr>
          <p:cNvPr id="4" name="TextBox 3"/>
          <p:cNvSpPr txBox="1"/>
          <p:nvPr/>
        </p:nvSpPr>
        <p:spPr>
          <a:xfrm>
            <a:off x="152400" y="1219200"/>
            <a:ext cx="4038600" cy="6063198"/>
          </a:xfrm>
          <a:prstGeom prst="rect">
            <a:avLst/>
          </a:prstGeom>
          <a:noFill/>
        </p:spPr>
        <p:txBody>
          <a:bodyPr wrap="square" rtlCol="0">
            <a:spAutoFit/>
          </a:bodyPr>
          <a:lstStyle/>
          <a:p>
            <a:pPr marL="285750" indent="-285750">
              <a:spcAft>
                <a:spcPts val="600"/>
              </a:spcAft>
              <a:buFont typeface="Arial" pitchFamily="34" charset="0"/>
              <a:buChar char="•"/>
            </a:pPr>
            <a:r>
              <a:rPr lang="en-US" dirty="0" smtClean="0">
                <a:solidFill>
                  <a:schemeClr val="tx2">
                    <a:lumMod val="50000"/>
                  </a:schemeClr>
                </a:solidFill>
              </a:rPr>
              <a:t>Beautiful boutique hotel – slightly nicer than the “C” options</a:t>
            </a:r>
          </a:p>
          <a:p>
            <a:pPr marL="285750" indent="-285750">
              <a:spcAft>
                <a:spcPts val="600"/>
              </a:spcAft>
              <a:buFont typeface="Arial" pitchFamily="34" charset="0"/>
              <a:buChar char="•"/>
            </a:pPr>
            <a:r>
              <a:rPr lang="en-US" dirty="0" smtClean="0">
                <a:solidFill>
                  <a:schemeClr val="tx2">
                    <a:lumMod val="50000"/>
                  </a:schemeClr>
                </a:solidFill>
              </a:rPr>
              <a:t>Awesome terrace with swimming pool, waterfalls, Turkish bath, colonial style courtyards</a:t>
            </a:r>
          </a:p>
          <a:p>
            <a:pPr marL="285750" indent="-285750">
              <a:spcAft>
                <a:spcPts val="600"/>
              </a:spcAft>
              <a:buFont typeface="Arial" pitchFamily="34" charset="0"/>
              <a:buChar char="•"/>
            </a:pPr>
            <a:r>
              <a:rPr lang="en-US" dirty="0" smtClean="0">
                <a:solidFill>
                  <a:schemeClr val="tx2">
                    <a:lumMod val="50000"/>
                  </a:schemeClr>
                </a:solidFill>
              </a:rPr>
              <a:t>Great rooms, trendy decorations</a:t>
            </a:r>
          </a:p>
          <a:p>
            <a:pPr marL="285750" indent="-285750">
              <a:spcAft>
                <a:spcPts val="600"/>
              </a:spcAft>
              <a:buFont typeface="Arial" pitchFamily="34" charset="0"/>
              <a:buChar char="•"/>
            </a:pPr>
            <a:r>
              <a:rPr lang="en-US" dirty="0" smtClean="0">
                <a:solidFill>
                  <a:schemeClr val="tx2">
                    <a:lumMod val="50000"/>
                  </a:schemeClr>
                </a:solidFill>
              </a:rPr>
              <a:t>Mix of double rooms (one double bed), triple rooms (one double bed, one single), and quadruple rooms (one double, two single beds)</a:t>
            </a:r>
          </a:p>
          <a:p>
            <a:pPr marL="285750" indent="-285750">
              <a:spcAft>
                <a:spcPts val="600"/>
              </a:spcAft>
              <a:buFont typeface="Arial" pitchFamily="34" charset="0"/>
              <a:buChar char="•"/>
            </a:pPr>
            <a:r>
              <a:rPr lang="en-US" dirty="0" smtClean="0">
                <a:solidFill>
                  <a:schemeClr val="tx2">
                    <a:lumMod val="50000"/>
                  </a:schemeClr>
                </a:solidFill>
              </a:rPr>
              <a:t>Doubles: </a:t>
            </a:r>
            <a:r>
              <a:rPr lang="en-US" b="1" dirty="0" smtClean="0">
                <a:solidFill>
                  <a:schemeClr val="tx2">
                    <a:lumMod val="50000"/>
                  </a:schemeClr>
                </a:solidFill>
              </a:rPr>
              <a:t>~$120/person. Triples: ~$105/person. Quadruples: ~$95/person</a:t>
            </a:r>
          </a:p>
          <a:p>
            <a:pPr marL="285750" indent="-285750">
              <a:spcAft>
                <a:spcPts val="600"/>
              </a:spcAft>
              <a:buFont typeface="Arial" pitchFamily="34" charset="0"/>
              <a:buChar char="•"/>
            </a:pPr>
            <a:r>
              <a:rPr lang="en-US" b="1" dirty="0" smtClean="0">
                <a:solidFill>
                  <a:schemeClr val="tx2">
                    <a:lumMod val="50000"/>
                  </a:schemeClr>
                </a:solidFill>
              </a:rPr>
              <a:t>Rooms for 89 people</a:t>
            </a:r>
          </a:p>
          <a:p>
            <a:pPr marL="285750" indent="-285750">
              <a:spcAft>
                <a:spcPts val="600"/>
              </a:spcAft>
              <a:buFont typeface="Arial" pitchFamily="34" charset="0"/>
              <a:buChar char="•"/>
            </a:pP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0" name="Picture 2" descr="Superior Room"/>
          <p:cNvPicPr>
            <a:picLocks noChangeAspect="1" noChangeArrowheads="1"/>
          </p:cNvPicPr>
          <p:nvPr/>
        </p:nvPicPr>
        <p:blipFill>
          <a:blip r:embed="rId2" cstate="print"/>
          <a:srcRect t="9744"/>
          <a:stretch>
            <a:fillRect/>
          </a:stretch>
        </p:blipFill>
        <p:spPr bwMode="auto">
          <a:xfrm>
            <a:off x="4724400" y="1212275"/>
            <a:ext cx="2803584" cy="1676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1" name="Picture 3"/>
          <p:cNvPicPr>
            <a:picLocks noChangeAspect="1" noChangeArrowheads="1"/>
          </p:cNvPicPr>
          <p:nvPr/>
        </p:nvPicPr>
        <p:blipFill>
          <a:blip r:embed="rId3" cstate="print"/>
          <a:srcRect/>
          <a:stretch>
            <a:fillRect/>
          </a:stretch>
        </p:blipFill>
        <p:spPr bwMode="auto">
          <a:xfrm>
            <a:off x="4724400" y="2976750"/>
            <a:ext cx="2819400" cy="19251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4" cstate="print"/>
          <a:srcRect t="17393" b="6957"/>
          <a:stretch>
            <a:fillRect/>
          </a:stretch>
        </p:blipFill>
        <p:spPr bwMode="auto">
          <a:xfrm>
            <a:off x="4724400" y="5012853"/>
            <a:ext cx="2819399" cy="16165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 </a:t>
            </a:r>
            <a:r>
              <a:rPr lang="en-US" sz="3600" b="1" dirty="0" smtClean="0">
                <a:solidFill>
                  <a:schemeClr val="tx2">
                    <a:lumMod val="50000"/>
                  </a:schemeClr>
                </a:solidFill>
              </a:rPr>
              <a:t>C: Casa </a:t>
            </a:r>
            <a:r>
              <a:rPr lang="en-US" sz="3600" b="1" dirty="0" err="1" smtClean="0">
                <a:solidFill>
                  <a:schemeClr val="tx2">
                    <a:lumMod val="50000"/>
                  </a:schemeClr>
                </a:solidFill>
              </a:rPr>
              <a:t>Curato</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24</a:t>
            </a:fld>
            <a:endParaRPr lang="en-US" sz="1600" dirty="0">
              <a:latin typeface="Candara" pitchFamily="34" charset="0"/>
            </a:endParaRPr>
          </a:p>
        </p:txBody>
      </p:sp>
      <p:sp>
        <p:nvSpPr>
          <p:cNvPr id="4" name="TextBox 3"/>
          <p:cNvSpPr txBox="1"/>
          <p:nvPr/>
        </p:nvSpPr>
        <p:spPr>
          <a:xfrm>
            <a:off x="152400" y="1219200"/>
            <a:ext cx="4038600" cy="2831544"/>
          </a:xfrm>
          <a:prstGeom prst="rect">
            <a:avLst/>
          </a:prstGeom>
          <a:noFill/>
        </p:spPr>
        <p:txBody>
          <a:bodyPr wrap="square" rtlCol="0">
            <a:spAutoFit/>
          </a:bodyPr>
          <a:lstStyle/>
          <a:p>
            <a:pPr marL="285750" indent="-285750">
              <a:spcAft>
                <a:spcPts val="600"/>
              </a:spcAft>
              <a:buFont typeface="Arial" pitchFamily="34" charset="0"/>
              <a:buChar char="•"/>
            </a:pPr>
            <a:r>
              <a:rPr lang="en-US" sz="1600" dirty="0" smtClean="0">
                <a:solidFill>
                  <a:schemeClr val="tx2">
                    <a:lumMod val="50000"/>
                  </a:schemeClr>
                </a:solidFill>
              </a:rPr>
              <a:t>This is a new hotel this year but comes highly recommended! Slightly nicer than the other mid-tier hotels</a:t>
            </a:r>
          </a:p>
          <a:p>
            <a:pPr marL="285750" indent="-285750">
              <a:spcAft>
                <a:spcPts val="600"/>
              </a:spcAft>
              <a:buFont typeface="Arial" pitchFamily="34" charset="0"/>
              <a:buChar char="•"/>
            </a:pPr>
            <a:r>
              <a:rPr lang="en-US" sz="1600" b="1" dirty="0" smtClean="0">
                <a:solidFill>
                  <a:schemeClr val="tx2">
                    <a:lumMod val="50000"/>
                  </a:schemeClr>
                </a:solidFill>
              </a:rPr>
              <a:t>Double and triple rooms. Doubles are ~$85/person, Triples ~$72/person</a:t>
            </a:r>
          </a:p>
          <a:p>
            <a:pPr marL="285750" indent="-285750">
              <a:spcAft>
                <a:spcPts val="600"/>
              </a:spcAft>
              <a:buFont typeface="Arial" pitchFamily="34" charset="0"/>
              <a:buChar char="•"/>
            </a:pPr>
            <a:r>
              <a:rPr lang="en-US" sz="1600" b="1" dirty="0" smtClean="0">
                <a:solidFill>
                  <a:schemeClr val="tx2">
                    <a:lumMod val="50000"/>
                  </a:schemeClr>
                </a:solidFill>
              </a:rPr>
              <a:t>Rooms for 25 </a:t>
            </a:r>
            <a:r>
              <a:rPr lang="en-US" sz="1600" b="1" dirty="0" err="1" smtClean="0">
                <a:solidFill>
                  <a:schemeClr val="tx2">
                    <a:lumMod val="50000"/>
                  </a:schemeClr>
                </a:solidFill>
              </a:rPr>
              <a:t>ppl</a:t>
            </a:r>
            <a:endParaRPr lang="en-US" sz="1600" b="1"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6626" name="Picture 2" descr="http://www.casacurato.com/images/gallery/dsc0042_141757521.jpg"/>
          <p:cNvPicPr>
            <a:picLocks noChangeAspect="1" noChangeArrowheads="1"/>
          </p:cNvPicPr>
          <p:nvPr/>
        </p:nvPicPr>
        <p:blipFill>
          <a:blip r:embed="rId2" cstate="print"/>
          <a:srcRect/>
          <a:stretch>
            <a:fillRect/>
          </a:stretch>
        </p:blipFill>
        <p:spPr bwMode="auto">
          <a:xfrm>
            <a:off x="4557657" y="1216224"/>
            <a:ext cx="2528943" cy="16793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628" name="Picture 4" descr="http://www.casacurato.com/images/gallery/dsc0014r_151254253.jpg"/>
          <p:cNvPicPr>
            <a:picLocks noChangeAspect="1" noChangeArrowheads="1"/>
          </p:cNvPicPr>
          <p:nvPr/>
        </p:nvPicPr>
        <p:blipFill>
          <a:blip r:embed="rId3" cstate="print"/>
          <a:srcRect t="8456"/>
          <a:stretch>
            <a:fillRect/>
          </a:stretch>
        </p:blipFill>
        <p:spPr bwMode="auto">
          <a:xfrm flipH="1">
            <a:off x="1295400" y="3124200"/>
            <a:ext cx="5428129" cy="32998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 </a:t>
            </a:r>
            <a:r>
              <a:rPr lang="en-US" sz="3600" b="1" dirty="0" smtClean="0">
                <a:solidFill>
                  <a:schemeClr val="tx2">
                    <a:lumMod val="50000"/>
                  </a:schemeClr>
                </a:solidFill>
              </a:rPr>
              <a:t>C: 3 </a:t>
            </a:r>
            <a:r>
              <a:rPr lang="en-US" sz="3600" b="1" dirty="0" err="1" smtClean="0">
                <a:solidFill>
                  <a:schemeClr val="tx2">
                    <a:lumMod val="50000"/>
                  </a:schemeClr>
                </a:solidFill>
              </a:rPr>
              <a:t>Banderas</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25</a:t>
            </a:fld>
            <a:endParaRPr lang="en-US" sz="1600" dirty="0">
              <a:latin typeface="Candara" pitchFamily="34" charset="0"/>
            </a:endParaRPr>
          </a:p>
        </p:txBody>
      </p:sp>
      <p:sp>
        <p:nvSpPr>
          <p:cNvPr id="4" name="TextBox 3"/>
          <p:cNvSpPr txBox="1"/>
          <p:nvPr/>
        </p:nvSpPr>
        <p:spPr>
          <a:xfrm>
            <a:off x="152400" y="1219200"/>
            <a:ext cx="4038600" cy="4216539"/>
          </a:xfrm>
          <a:prstGeom prst="rect">
            <a:avLst/>
          </a:prstGeom>
          <a:noFill/>
        </p:spPr>
        <p:txBody>
          <a:bodyPr wrap="square" rtlCol="0">
            <a:spAutoFit/>
          </a:bodyPr>
          <a:lstStyle/>
          <a:p>
            <a:pPr marL="285750" indent="-285750">
              <a:spcAft>
                <a:spcPts val="600"/>
              </a:spcAft>
              <a:buFont typeface="Arial" pitchFamily="34" charset="0"/>
              <a:buChar char="•"/>
            </a:pPr>
            <a:r>
              <a:rPr lang="en-US" sz="1600" dirty="0" smtClean="0">
                <a:solidFill>
                  <a:schemeClr val="tx2">
                    <a:lumMod val="50000"/>
                  </a:schemeClr>
                </a:solidFill>
              </a:rPr>
              <a:t>Great value – nice mid-tier hotel similar to </a:t>
            </a:r>
            <a:r>
              <a:rPr lang="en-US" sz="1600" dirty="0" err="1" smtClean="0">
                <a:solidFill>
                  <a:schemeClr val="tx2">
                    <a:lumMod val="50000"/>
                  </a:schemeClr>
                </a:solidFill>
              </a:rPr>
              <a:t>Curato</a:t>
            </a:r>
            <a:endParaRPr lang="en-US" sz="1600" dirty="0" smtClean="0">
              <a:solidFill>
                <a:schemeClr val="tx2">
                  <a:lumMod val="50000"/>
                </a:schemeClr>
              </a:solidFill>
            </a:endParaRPr>
          </a:p>
          <a:p>
            <a:pPr marL="285750" indent="-285750">
              <a:spcAft>
                <a:spcPts val="600"/>
              </a:spcAft>
              <a:buFont typeface="Arial" pitchFamily="34" charset="0"/>
              <a:buChar char="•"/>
            </a:pPr>
            <a:r>
              <a:rPr lang="en-US" sz="1600" dirty="0" smtClean="0">
                <a:solidFill>
                  <a:schemeClr val="tx2">
                    <a:lumMod val="50000"/>
                  </a:schemeClr>
                </a:solidFill>
              </a:rPr>
              <a:t>Full restored 200 yr old colonial house. Home-like feel, 2 indoor courtyards with fountains, free WIFI (no pool)</a:t>
            </a:r>
          </a:p>
          <a:p>
            <a:pPr marL="285750" indent="-285750">
              <a:spcAft>
                <a:spcPts val="600"/>
              </a:spcAft>
              <a:buFont typeface="Arial" pitchFamily="34" charset="0"/>
              <a:buChar char="•"/>
            </a:pPr>
            <a:r>
              <a:rPr lang="en-US" sz="1600" dirty="0" smtClean="0">
                <a:solidFill>
                  <a:schemeClr val="tx2">
                    <a:lumMod val="50000"/>
                  </a:schemeClr>
                </a:solidFill>
              </a:rPr>
              <a:t>Doubles (one bed) and triples (one double, one single</a:t>
            </a:r>
          </a:p>
          <a:p>
            <a:pPr marL="285750" indent="-285750">
              <a:spcAft>
                <a:spcPts val="600"/>
              </a:spcAft>
              <a:buFont typeface="Arial" pitchFamily="34" charset="0"/>
              <a:buChar char="•"/>
            </a:pPr>
            <a:r>
              <a:rPr lang="en-US" sz="1600" b="1" dirty="0" smtClean="0">
                <a:solidFill>
                  <a:schemeClr val="tx2">
                    <a:lumMod val="50000"/>
                  </a:schemeClr>
                </a:solidFill>
              </a:rPr>
              <a:t>Doubles - ~70/person, Triples ~55/person. Rooms for 56 people</a:t>
            </a:r>
            <a:r>
              <a:rPr lang="en-US" sz="1600" dirty="0" smtClean="0">
                <a:solidFill>
                  <a:schemeClr val="tx2">
                    <a:lumMod val="50000"/>
                  </a:schemeClr>
                </a:solidFill>
              </a:rPr>
              <a:t>.</a:t>
            </a:r>
          </a:p>
          <a:p>
            <a:pPr marL="285750" indent="-285750">
              <a:spcAft>
                <a:spcPts val="600"/>
              </a:spcAft>
              <a:buFont typeface="Arial" pitchFamily="34" charset="0"/>
              <a:buChar char="•"/>
            </a:pP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8674" name="Picture 2" descr="http://www.hotel3banderas.com/sites/default/files/imagecache/carousel_slide/hab2.jpg"/>
          <p:cNvPicPr>
            <a:picLocks noChangeAspect="1" noChangeArrowheads="1"/>
          </p:cNvPicPr>
          <p:nvPr/>
        </p:nvPicPr>
        <p:blipFill>
          <a:blip r:embed="rId2" cstate="print"/>
          <a:srcRect l="9846" r="12615"/>
          <a:stretch>
            <a:fillRect/>
          </a:stretch>
        </p:blipFill>
        <p:spPr bwMode="auto">
          <a:xfrm>
            <a:off x="4267200" y="1600200"/>
            <a:ext cx="3581400" cy="19186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676" name="Picture 4" descr="http://www.hotel3banderas.com/sites/default/files/imagecache/carousel_slide/cslides2.jpg"/>
          <p:cNvPicPr>
            <a:picLocks noChangeAspect="1" noChangeArrowheads="1"/>
          </p:cNvPicPr>
          <p:nvPr/>
        </p:nvPicPr>
        <p:blipFill>
          <a:blip r:embed="rId3" cstate="print"/>
          <a:srcRect/>
          <a:stretch>
            <a:fillRect/>
          </a:stretch>
        </p:blipFill>
        <p:spPr bwMode="auto">
          <a:xfrm>
            <a:off x="304800" y="4191000"/>
            <a:ext cx="4572000" cy="20515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678" name="Picture 6" descr="http://www.hotel3banderas.com/sites/default/files/imagecache/carousel_slide/centro1.jpg"/>
          <p:cNvPicPr>
            <a:picLocks noChangeAspect="1" noChangeArrowheads="1"/>
          </p:cNvPicPr>
          <p:nvPr/>
        </p:nvPicPr>
        <p:blipFill>
          <a:blip r:embed="rId4" cstate="print"/>
          <a:srcRect l="26693" r="13397"/>
          <a:stretch>
            <a:fillRect/>
          </a:stretch>
        </p:blipFill>
        <p:spPr bwMode="auto">
          <a:xfrm>
            <a:off x="5105400" y="4191000"/>
            <a:ext cx="2743200" cy="20543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 </a:t>
            </a:r>
            <a:r>
              <a:rPr lang="en-US" sz="3600" b="1" dirty="0" smtClean="0">
                <a:solidFill>
                  <a:schemeClr val="tx2">
                    <a:lumMod val="50000"/>
                  </a:schemeClr>
                </a:solidFill>
              </a:rPr>
              <a:t>D: Hotel Centro</a:t>
            </a: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26</a:t>
            </a:fld>
            <a:endParaRPr lang="en-US" sz="1600" dirty="0">
              <a:latin typeface="Candara" pitchFamily="34" charset="0"/>
            </a:endParaRPr>
          </a:p>
        </p:txBody>
      </p:sp>
      <p:sp>
        <p:nvSpPr>
          <p:cNvPr id="4" name="TextBox 3"/>
          <p:cNvSpPr txBox="1"/>
          <p:nvPr/>
        </p:nvSpPr>
        <p:spPr>
          <a:xfrm>
            <a:off x="152400" y="1219200"/>
            <a:ext cx="3810000" cy="3693319"/>
          </a:xfrm>
          <a:prstGeom prst="rect">
            <a:avLst/>
          </a:prstGeom>
          <a:noFill/>
        </p:spPr>
        <p:txBody>
          <a:bodyPr wrap="square" rtlCol="0">
            <a:spAutoFit/>
          </a:bodyPr>
          <a:lstStyle/>
          <a:p>
            <a:pPr marL="285750" indent="-285750">
              <a:spcAft>
                <a:spcPts val="600"/>
              </a:spcAft>
              <a:buFont typeface="Arial" pitchFamily="34" charset="0"/>
              <a:buChar char="•"/>
            </a:pPr>
            <a:r>
              <a:rPr lang="en-US" dirty="0" smtClean="0">
                <a:solidFill>
                  <a:schemeClr val="tx2">
                    <a:lumMod val="50000"/>
                  </a:schemeClr>
                </a:solidFill>
              </a:rPr>
              <a:t>New this year but highly recommended</a:t>
            </a:r>
          </a:p>
          <a:p>
            <a:pPr marL="285750" indent="-285750">
              <a:spcAft>
                <a:spcPts val="600"/>
              </a:spcAft>
              <a:buFont typeface="Arial" pitchFamily="34" charset="0"/>
              <a:buChar char="•"/>
            </a:pPr>
            <a:r>
              <a:rPr lang="en-US" dirty="0" smtClean="0">
                <a:solidFill>
                  <a:schemeClr val="tx2">
                    <a:lumMod val="50000"/>
                  </a:schemeClr>
                </a:solidFill>
              </a:rPr>
              <a:t>Nothing fancy but clean, standard rooms – close to other hotels</a:t>
            </a:r>
          </a:p>
          <a:p>
            <a:pPr marL="285750" indent="-285750">
              <a:spcAft>
                <a:spcPts val="600"/>
              </a:spcAft>
              <a:buFont typeface="Arial" pitchFamily="34" charset="0"/>
              <a:buChar char="•"/>
            </a:pPr>
            <a:r>
              <a:rPr lang="en-US" b="1" dirty="0" smtClean="0">
                <a:solidFill>
                  <a:schemeClr val="tx2">
                    <a:lumMod val="50000"/>
                  </a:schemeClr>
                </a:solidFill>
              </a:rPr>
              <a:t>All doubles - $61/person</a:t>
            </a:r>
          </a:p>
          <a:p>
            <a:pPr marL="285750" indent="-285750">
              <a:spcAft>
                <a:spcPts val="600"/>
              </a:spcAft>
              <a:buFont typeface="Arial" pitchFamily="34" charset="0"/>
              <a:buChar char="•"/>
            </a:pPr>
            <a:r>
              <a:rPr lang="en-US" b="1" dirty="0" smtClean="0">
                <a:solidFill>
                  <a:schemeClr val="tx2">
                    <a:lumMod val="50000"/>
                  </a:schemeClr>
                </a:solidFill>
              </a:rPr>
              <a:t>Rooms for 40 </a:t>
            </a:r>
            <a:r>
              <a:rPr lang="en-US" b="1" dirty="0" err="1" smtClean="0">
                <a:solidFill>
                  <a:schemeClr val="tx2">
                    <a:lumMod val="50000"/>
                  </a:schemeClr>
                </a:solidFill>
              </a:rPr>
              <a:t>ppl</a:t>
            </a:r>
            <a:endParaRPr lang="en-US" b="1"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9698" name="Picture 2" descr="8"/>
          <p:cNvPicPr>
            <a:picLocks noChangeAspect="1" noChangeArrowheads="1"/>
          </p:cNvPicPr>
          <p:nvPr/>
        </p:nvPicPr>
        <p:blipFill>
          <a:blip r:embed="rId2" cstate="print"/>
          <a:srcRect/>
          <a:stretch>
            <a:fillRect/>
          </a:stretch>
        </p:blipFill>
        <p:spPr bwMode="auto">
          <a:xfrm>
            <a:off x="4114800" y="3962400"/>
            <a:ext cx="3771900" cy="2514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9700" name="Picture 4" descr="9"/>
          <p:cNvPicPr>
            <a:picLocks noChangeAspect="1" noChangeArrowheads="1"/>
          </p:cNvPicPr>
          <p:nvPr/>
        </p:nvPicPr>
        <p:blipFill>
          <a:blip r:embed="rId3" cstate="print"/>
          <a:srcRect/>
          <a:stretch>
            <a:fillRect/>
          </a:stretch>
        </p:blipFill>
        <p:spPr bwMode="auto">
          <a:xfrm>
            <a:off x="4114800" y="1295400"/>
            <a:ext cx="3771900" cy="2413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9702" name="Picture 6" descr="12"/>
          <p:cNvPicPr>
            <a:picLocks noChangeAspect="1" noChangeArrowheads="1"/>
          </p:cNvPicPr>
          <p:nvPr/>
        </p:nvPicPr>
        <p:blipFill>
          <a:blip r:embed="rId4" cstate="print"/>
          <a:srcRect l="20619" r="17525" b="5000"/>
          <a:stretch>
            <a:fillRect/>
          </a:stretch>
        </p:blipFill>
        <p:spPr bwMode="auto">
          <a:xfrm>
            <a:off x="533400" y="3581400"/>
            <a:ext cx="2971800" cy="2895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 </a:t>
            </a:r>
            <a:r>
              <a:rPr lang="en-US" sz="3600" b="1" dirty="0" smtClean="0">
                <a:solidFill>
                  <a:schemeClr val="tx2">
                    <a:lumMod val="50000"/>
                  </a:schemeClr>
                </a:solidFill>
              </a:rPr>
              <a:t>E: Hotel </a:t>
            </a:r>
            <a:r>
              <a:rPr lang="en-US" sz="3600" b="1" dirty="0" err="1" smtClean="0">
                <a:solidFill>
                  <a:schemeClr val="tx2">
                    <a:lumMod val="50000"/>
                  </a:schemeClr>
                </a:solidFill>
              </a:rPr>
              <a:t>Stil</a:t>
            </a:r>
            <a:r>
              <a:rPr lang="en-US" sz="3600" b="1" dirty="0" smtClean="0">
                <a:solidFill>
                  <a:schemeClr val="tx2">
                    <a:lumMod val="50000"/>
                  </a:schemeClr>
                </a:solidFill>
              </a:rPr>
              <a:t> Cartagena</a:t>
            </a: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27</a:t>
            </a:fld>
            <a:endParaRPr lang="en-US" sz="1600" dirty="0">
              <a:latin typeface="Candara" pitchFamily="34" charset="0"/>
            </a:endParaRPr>
          </a:p>
        </p:txBody>
      </p:sp>
      <p:sp>
        <p:nvSpPr>
          <p:cNvPr id="4" name="TextBox 3"/>
          <p:cNvSpPr txBox="1"/>
          <p:nvPr/>
        </p:nvSpPr>
        <p:spPr>
          <a:xfrm>
            <a:off x="152400" y="1219200"/>
            <a:ext cx="7620000" cy="2539157"/>
          </a:xfrm>
          <a:prstGeom prst="rect">
            <a:avLst/>
          </a:prstGeom>
          <a:noFill/>
        </p:spPr>
        <p:txBody>
          <a:bodyPr wrap="square" rtlCol="0">
            <a:spAutoFit/>
          </a:bodyPr>
          <a:lstStyle/>
          <a:p>
            <a:pPr marL="285750" indent="-285750">
              <a:spcAft>
                <a:spcPts val="600"/>
              </a:spcAft>
              <a:buFont typeface="Arial" pitchFamily="34" charset="0"/>
              <a:buChar char="•"/>
            </a:pPr>
            <a:r>
              <a:rPr lang="en-US" dirty="0" smtClean="0">
                <a:solidFill>
                  <a:schemeClr val="tx2">
                    <a:lumMod val="50000"/>
                  </a:schemeClr>
                </a:solidFill>
              </a:rPr>
              <a:t>New this year – we added this option to offer a lower budget hotel</a:t>
            </a:r>
          </a:p>
          <a:p>
            <a:pPr marL="285750" indent="-285750">
              <a:spcAft>
                <a:spcPts val="600"/>
              </a:spcAft>
              <a:buFont typeface="Arial" pitchFamily="34" charset="0"/>
              <a:buChar char="•"/>
            </a:pPr>
            <a:r>
              <a:rPr lang="en-US" dirty="0" smtClean="0">
                <a:solidFill>
                  <a:schemeClr val="tx2">
                    <a:lumMod val="50000"/>
                  </a:schemeClr>
                </a:solidFill>
              </a:rPr>
              <a:t>In the city center, close to the other hotels</a:t>
            </a:r>
            <a:endParaRPr lang="en-US" b="1" dirty="0" smtClean="0">
              <a:solidFill>
                <a:schemeClr val="tx2">
                  <a:lumMod val="50000"/>
                </a:schemeClr>
              </a:solidFill>
            </a:endParaRPr>
          </a:p>
          <a:p>
            <a:pPr marL="285750" indent="-285750">
              <a:spcAft>
                <a:spcPts val="600"/>
              </a:spcAft>
              <a:buFont typeface="Arial" pitchFamily="34" charset="0"/>
              <a:buChar char="•"/>
            </a:pPr>
            <a:r>
              <a:rPr lang="en-US" b="1" dirty="0" smtClean="0">
                <a:solidFill>
                  <a:schemeClr val="tx2">
                    <a:lumMod val="50000"/>
                  </a:schemeClr>
                </a:solidFill>
              </a:rPr>
              <a:t>All double rooms, ~$20/person</a:t>
            </a:r>
          </a:p>
          <a:p>
            <a:pPr marL="285750" indent="-285750">
              <a:spcAft>
                <a:spcPts val="600"/>
              </a:spcAft>
              <a:buFont typeface="Arial" pitchFamily="34" charset="0"/>
              <a:buChar char="•"/>
            </a:pPr>
            <a:r>
              <a:rPr lang="en-US" b="1" dirty="0" smtClean="0">
                <a:solidFill>
                  <a:schemeClr val="tx2">
                    <a:lumMod val="50000"/>
                  </a:schemeClr>
                </a:solidFill>
              </a:rPr>
              <a:t>Rooms for 150 people</a:t>
            </a: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30722" name="Picture 2" descr="Image of Hotel Stil Cartagena, Cartagena"/>
          <p:cNvPicPr>
            <a:picLocks noChangeAspect="1" noChangeArrowheads="1"/>
          </p:cNvPicPr>
          <p:nvPr/>
        </p:nvPicPr>
        <p:blipFill>
          <a:blip r:embed="rId2" cstate="print"/>
          <a:srcRect/>
          <a:stretch>
            <a:fillRect/>
          </a:stretch>
        </p:blipFill>
        <p:spPr bwMode="auto">
          <a:xfrm>
            <a:off x="3657600" y="3124200"/>
            <a:ext cx="3733800" cy="27950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727" name="Picture 7" descr="Image of Hotel Stil Cartagena, Cartagena"/>
          <p:cNvPicPr>
            <a:picLocks noChangeAspect="1" noChangeArrowheads="1"/>
          </p:cNvPicPr>
          <p:nvPr/>
        </p:nvPicPr>
        <p:blipFill>
          <a:blip r:embed="rId3" cstate="print"/>
          <a:srcRect b="6641"/>
          <a:stretch>
            <a:fillRect/>
          </a:stretch>
        </p:blipFill>
        <p:spPr bwMode="auto">
          <a:xfrm>
            <a:off x="685800" y="3084945"/>
            <a:ext cx="2362200" cy="29348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50899"/>
            <a:ext cx="8991600" cy="5170646"/>
          </a:xfrm>
          <a:prstGeom prst="rect">
            <a:avLst/>
          </a:prstGeom>
          <a:noFill/>
        </p:spPr>
        <p:txBody>
          <a:bodyPr wrap="square" rtlCol="0">
            <a:spAutoFit/>
          </a:bodyPr>
          <a:lstStyle/>
          <a:p>
            <a:r>
              <a:rPr lang="en-US" sz="5400" b="1" dirty="0" smtClean="0">
                <a:ln w="10541" cmpd="sng">
                  <a:solidFill>
                    <a:schemeClr val="accent1">
                      <a:shade val="88000"/>
                      <a:satMod val="110000"/>
                    </a:schemeClr>
                  </a:solidFill>
                  <a:prstDash val="solid"/>
                </a:ln>
                <a:solidFill>
                  <a:schemeClr val="accent2">
                    <a:lumMod val="75000"/>
                  </a:schemeClr>
                </a:solidFill>
              </a:rPr>
              <a:t>GSB Colombia!</a:t>
            </a:r>
          </a:p>
          <a:p>
            <a:r>
              <a:rPr lang="en-US" sz="4400" b="1" dirty="0" smtClean="0">
                <a:ln w="10541" cmpd="sng">
                  <a:solidFill>
                    <a:schemeClr val="accent1">
                      <a:shade val="88000"/>
                      <a:satMod val="110000"/>
                    </a:schemeClr>
                  </a:solidFill>
                  <a:prstDash val="solid"/>
                </a:ln>
                <a:solidFill>
                  <a:schemeClr val="accent1">
                    <a:lumMod val="50000"/>
                  </a:schemeClr>
                </a:solidFill>
              </a:rPr>
              <a:t>Isla </a:t>
            </a:r>
            <a:r>
              <a:rPr lang="en-US" sz="4400" b="1" dirty="0" err="1" smtClean="0">
                <a:ln w="10541" cmpd="sng">
                  <a:solidFill>
                    <a:schemeClr val="accent1">
                      <a:shade val="88000"/>
                      <a:satMod val="110000"/>
                    </a:schemeClr>
                  </a:solidFill>
                  <a:prstDash val="solid"/>
                </a:ln>
                <a:solidFill>
                  <a:schemeClr val="accent1">
                    <a:lumMod val="50000"/>
                  </a:schemeClr>
                </a:solidFill>
              </a:rPr>
              <a:t>Mucura</a:t>
            </a:r>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28</a:t>
            </a:fld>
            <a:endParaRPr lang="en-US" sz="1600" dirty="0">
              <a:latin typeface="Candara" pitchFamily="34" charset="0"/>
            </a:endParaRPr>
          </a:p>
        </p:txBody>
      </p:sp>
      <p:sp>
        <p:nvSpPr>
          <p:cNvPr id="4" name="TextBox 3"/>
          <p:cNvSpPr txBox="1"/>
          <p:nvPr/>
        </p:nvSpPr>
        <p:spPr>
          <a:xfrm>
            <a:off x="228600" y="1676400"/>
            <a:ext cx="7924800" cy="2985433"/>
          </a:xfrm>
          <a:prstGeom prst="rect">
            <a:avLst/>
          </a:prstGeom>
          <a:noFill/>
        </p:spPr>
        <p:txBody>
          <a:bodyPr wrap="square" rtlCol="0">
            <a:spAutoFit/>
          </a:bodyPr>
          <a:lstStyle/>
          <a:p>
            <a:r>
              <a:rPr lang="en-US" sz="1400" dirty="0" smtClean="0">
                <a:solidFill>
                  <a:schemeClr val="tx2">
                    <a:lumMod val="50000"/>
                  </a:schemeClr>
                </a:solidFill>
              </a:rPr>
              <a:t>An amazing private island that every group has raved about in past years! </a:t>
            </a:r>
          </a:p>
          <a:p>
            <a:endParaRPr lang="en-US" sz="1200" dirty="0" smtClean="0">
              <a:solidFill>
                <a:schemeClr val="tx2">
                  <a:lumMod val="50000"/>
                </a:schemeClr>
              </a:solidFill>
            </a:endParaRPr>
          </a:p>
          <a:p>
            <a:r>
              <a:rPr lang="en-US" sz="1400" dirty="0" smtClean="0">
                <a:solidFill>
                  <a:schemeClr val="tx2">
                    <a:lumMod val="50000"/>
                  </a:schemeClr>
                </a:solidFill>
              </a:rPr>
              <a:t>They have normal rooms for about 160 people and are finding creative ways for accommodating our huge group….</a:t>
            </a:r>
          </a:p>
          <a:p>
            <a:endParaRPr lang="en-US" sz="1200" dirty="0" smtClean="0">
              <a:solidFill>
                <a:schemeClr val="tx2">
                  <a:lumMod val="50000"/>
                </a:schemeClr>
              </a:solidFill>
            </a:endParaRPr>
          </a:p>
          <a:p>
            <a:r>
              <a:rPr lang="en-US" sz="1400" dirty="0" smtClean="0">
                <a:solidFill>
                  <a:schemeClr val="tx2">
                    <a:lumMod val="50000"/>
                  </a:schemeClr>
                </a:solidFill>
              </a:rPr>
              <a:t>We don’t exactly know what these creative ways are but they include turning a conference hall into a big sleepover area! We’ll ask on the survey if you would be willing to pay less for what we’ll call “camping” versus a traditional room, and otherwise will decide based on first-come, first-served</a:t>
            </a:r>
          </a:p>
          <a:p>
            <a:endParaRPr lang="en-US" sz="1200" dirty="0" smtClean="0">
              <a:solidFill>
                <a:schemeClr val="tx2">
                  <a:lumMod val="50000"/>
                </a:schemeClr>
              </a:solidFill>
            </a:endParaRPr>
          </a:p>
          <a:p>
            <a:r>
              <a:rPr lang="en-US" sz="1400" dirty="0" smtClean="0">
                <a:solidFill>
                  <a:schemeClr val="tx2">
                    <a:lumMod val="50000"/>
                  </a:schemeClr>
                </a:solidFill>
              </a:rPr>
              <a:t>Prices (around $220/person for a regular room and $180 for “camping”) include: all meals and non-alcoholic drinks, and a happy hour</a:t>
            </a:r>
          </a:p>
          <a:p>
            <a:endParaRPr lang="en-US" sz="1200" dirty="0" smtClean="0">
              <a:solidFill>
                <a:schemeClr val="tx2">
                  <a:lumMod val="50000"/>
                </a:schemeClr>
              </a:solidFill>
            </a:endParaRPr>
          </a:p>
          <a:p>
            <a:r>
              <a:rPr lang="en-US" sz="1400" dirty="0" smtClean="0">
                <a:solidFill>
                  <a:schemeClr val="tx2">
                    <a:lumMod val="50000"/>
                  </a:schemeClr>
                </a:solidFill>
              </a:rPr>
              <a:t>Activities includes snorkeling, yoga, massage, windsurfing, diving, kayaks…</a:t>
            </a:r>
            <a:endParaRPr lang="en-US" sz="1050" dirty="0"/>
          </a:p>
        </p:txBody>
      </p:sp>
      <p:pic>
        <p:nvPicPr>
          <p:cNvPr id="3074" name="Picture 2" descr="http://www.colombia.travel/es/images/stories/turistainternacional/Informacionpractica/directorios/Hoteles/cartagena/hotel_punta_faro/habitacion_punta_faro.jpg"/>
          <p:cNvPicPr>
            <a:picLocks noChangeAspect="1" noChangeArrowheads="1"/>
          </p:cNvPicPr>
          <p:nvPr/>
        </p:nvPicPr>
        <p:blipFill>
          <a:blip r:embed="rId2" cstate="print"/>
          <a:srcRect/>
          <a:stretch>
            <a:fillRect/>
          </a:stretch>
        </p:blipFill>
        <p:spPr bwMode="auto">
          <a:xfrm>
            <a:off x="5715000" y="169225"/>
            <a:ext cx="2159960" cy="1447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76" name="Picture 4" descr="http://www.uniquecolombia.com/wp-content/uploads/2013/02/hotel-isla-mucura-cartagena.jpg"/>
          <p:cNvPicPr>
            <a:picLocks noChangeAspect="1" noChangeArrowheads="1"/>
          </p:cNvPicPr>
          <p:nvPr/>
        </p:nvPicPr>
        <p:blipFill>
          <a:blip r:embed="rId3" cstate="print"/>
          <a:srcRect b="9727"/>
          <a:stretch>
            <a:fillRect/>
          </a:stretch>
        </p:blipFill>
        <p:spPr bwMode="auto">
          <a:xfrm>
            <a:off x="1828800" y="4724400"/>
            <a:ext cx="4507514" cy="20573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50899"/>
            <a:ext cx="8991600" cy="5170646"/>
          </a:xfrm>
          <a:prstGeom prst="rect">
            <a:avLst/>
          </a:prstGeom>
          <a:noFill/>
        </p:spPr>
        <p:txBody>
          <a:bodyPr wrap="square" rtlCol="0">
            <a:spAutoFit/>
          </a:bodyPr>
          <a:lstStyle/>
          <a:p>
            <a:r>
              <a:rPr lang="en-US" sz="5400" b="1" dirty="0" smtClean="0">
                <a:ln w="10541" cmpd="sng">
                  <a:solidFill>
                    <a:schemeClr val="accent1">
                      <a:shade val="88000"/>
                      <a:satMod val="110000"/>
                    </a:schemeClr>
                  </a:solidFill>
                  <a:prstDash val="solid"/>
                </a:ln>
                <a:solidFill>
                  <a:schemeClr val="accent2">
                    <a:lumMod val="75000"/>
                  </a:schemeClr>
                </a:solidFill>
              </a:rPr>
              <a:t>GSB Colombia!</a:t>
            </a:r>
          </a:p>
          <a:p>
            <a:r>
              <a:rPr lang="en-US" sz="4400" b="1" dirty="0" smtClean="0">
                <a:ln w="10541" cmpd="sng">
                  <a:solidFill>
                    <a:schemeClr val="accent1">
                      <a:shade val="88000"/>
                      <a:satMod val="110000"/>
                    </a:schemeClr>
                  </a:solidFill>
                  <a:prstDash val="solid"/>
                </a:ln>
                <a:solidFill>
                  <a:schemeClr val="accent1">
                    <a:lumMod val="50000"/>
                  </a:schemeClr>
                </a:solidFill>
              </a:rPr>
              <a:t>Medellin</a:t>
            </a: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29</a:t>
            </a:fld>
            <a:endParaRPr lang="en-US" sz="1600" dirty="0">
              <a:latin typeface="Candara" pitchFamily="34" charset="0"/>
            </a:endParaRPr>
          </a:p>
        </p:txBody>
      </p:sp>
      <p:sp>
        <p:nvSpPr>
          <p:cNvPr id="4" name="TextBox 3"/>
          <p:cNvSpPr txBox="1"/>
          <p:nvPr/>
        </p:nvSpPr>
        <p:spPr>
          <a:xfrm>
            <a:off x="304800" y="2057400"/>
            <a:ext cx="3657600" cy="3693319"/>
          </a:xfrm>
          <a:prstGeom prst="rect">
            <a:avLst/>
          </a:prstGeom>
          <a:noFill/>
        </p:spPr>
        <p:txBody>
          <a:bodyPr wrap="square" rtlCol="0">
            <a:spAutoFit/>
          </a:bodyPr>
          <a:lstStyle/>
          <a:p>
            <a:r>
              <a:rPr lang="en-US" sz="2400" dirty="0" smtClean="0">
                <a:solidFill>
                  <a:schemeClr val="tx2">
                    <a:lumMod val="50000"/>
                  </a:schemeClr>
                </a:solidFill>
              </a:rPr>
              <a:t>A: </a:t>
            </a:r>
            <a:r>
              <a:rPr lang="en-US" sz="2400" dirty="0" err="1" smtClean="0">
                <a:solidFill>
                  <a:schemeClr val="tx2">
                    <a:lumMod val="50000"/>
                  </a:schemeClr>
                </a:solidFill>
              </a:rPr>
              <a:t>Charlee</a:t>
            </a:r>
            <a:r>
              <a:rPr lang="en-US" sz="2400" dirty="0" smtClean="0">
                <a:solidFill>
                  <a:schemeClr val="tx2">
                    <a:lumMod val="50000"/>
                  </a:schemeClr>
                </a:solidFill>
              </a:rPr>
              <a:t> Hotel: </a:t>
            </a:r>
            <a:r>
              <a:rPr lang="en-US" sz="2400" dirty="0" smtClean="0">
                <a:solidFill>
                  <a:schemeClr val="tx2">
                    <a:lumMod val="50000"/>
                  </a:schemeClr>
                </a:solidFill>
                <a:hlinkClick r:id="rId2"/>
              </a:rPr>
              <a:t>www.thecharlee.com</a:t>
            </a:r>
            <a:endParaRPr lang="en-US" sz="2400" dirty="0" smtClean="0">
              <a:solidFill>
                <a:schemeClr val="tx2">
                  <a:lumMod val="50000"/>
                </a:schemeClr>
              </a:solidFill>
            </a:endParaRPr>
          </a:p>
          <a:p>
            <a:endParaRPr lang="en-US" sz="2400" dirty="0" smtClean="0">
              <a:solidFill>
                <a:schemeClr val="tx2">
                  <a:lumMod val="50000"/>
                </a:schemeClr>
              </a:solidFill>
            </a:endParaRPr>
          </a:p>
          <a:p>
            <a:r>
              <a:rPr lang="en-US" sz="2400" dirty="0" smtClean="0">
                <a:solidFill>
                  <a:schemeClr val="tx2">
                    <a:lumMod val="50000"/>
                  </a:schemeClr>
                </a:solidFill>
              </a:rPr>
              <a:t>B: Hotel Art Medellin: </a:t>
            </a:r>
            <a:r>
              <a:rPr lang="en-US" sz="2400" dirty="0" smtClean="0">
                <a:solidFill>
                  <a:schemeClr val="tx2">
                    <a:lumMod val="50000"/>
                  </a:schemeClr>
                </a:solidFill>
                <a:hlinkClick r:id="rId3"/>
              </a:rPr>
              <a:t>www.arthotel.com.co</a:t>
            </a:r>
            <a:endParaRPr lang="en-US" sz="2400" dirty="0" smtClean="0">
              <a:solidFill>
                <a:schemeClr val="tx2">
                  <a:lumMod val="50000"/>
                </a:schemeClr>
              </a:solidFill>
            </a:endParaRPr>
          </a:p>
          <a:p>
            <a:endParaRPr lang="en-US" sz="2400" dirty="0" smtClean="0">
              <a:solidFill>
                <a:schemeClr val="tx2">
                  <a:lumMod val="50000"/>
                </a:schemeClr>
              </a:solidFill>
            </a:endParaRPr>
          </a:p>
          <a:p>
            <a:r>
              <a:rPr lang="en-US" sz="2400" dirty="0" smtClean="0">
                <a:solidFill>
                  <a:schemeClr val="tx2">
                    <a:lumMod val="50000"/>
                  </a:schemeClr>
                </a:solidFill>
              </a:rPr>
              <a:t>C: Hotel Rosa Plaza: </a:t>
            </a:r>
            <a:r>
              <a:rPr lang="en-US" sz="2400" dirty="0" smtClean="0">
                <a:solidFill>
                  <a:schemeClr val="tx2">
                    <a:lumMod val="50000"/>
                  </a:schemeClr>
                </a:solidFill>
                <a:hlinkClick r:id="rId4"/>
              </a:rPr>
              <a:t>www.pobladohotels.com</a:t>
            </a:r>
            <a:endParaRPr lang="en-US" sz="2400" dirty="0" smtClean="0">
              <a:solidFill>
                <a:schemeClr val="tx2">
                  <a:lumMod val="50000"/>
                </a:schemeClr>
              </a:solidFill>
            </a:endParaRPr>
          </a:p>
          <a:p>
            <a:endParaRPr lang="en-US" sz="2400" dirty="0" smtClean="0">
              <a:solidFill>
                <a:schemeClr val="tx2">
                  <a:lumMod val="50000"/>
                </a:schemeClr>
              </a:solidFill>
            </a:endParaRPr>
          </a:p>
          <a:p>
            <a:endParaRPr lang="en-US" sz="1600" dirty="0"/>
          </a:p>
        </p:txBody>
      </p:sp>
      <p:pic>
        <p:nvPicPr>
          <p:cNvPr id="3074" name="Picture 2"/>
          <p:cNvPicPr>
            <a:picLocks noChangeAspect="1" noChangeArrowheads="1"/>
          </p:cNvPicPr>
          <p:nvPr/>
        </p:nvPicPr>
        <p:blipFill>
          <a:blip r:embed="rId5" cstate="print"/>
          <a:srcRect l="20155"/>
          <a:stretch>
            <a:fillRect/>
          </a:stretch>
        </p:blipFill>
        <p:spPr bwMode="auto">
          <a:xfrm>
            <a:off x="3962400" y="1600200"/>
            <a:ext cx="3810000" cy="395796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50899"/>
            <a:ext cx="8991600" cy="1785104"/>
          </a:xfrm>
          <a:prstGeom prst="rect">
            <a:avLst/>
          </a:prstGeom>
          <a:noFill/>
        </p:spPr>
        <p:txBody>
          <a:bodyPr wrap="square" rtlCol="0">
            <a:spAutoFit/>
          </a:bodyPr>
          <a:lstStyle/>
          <a:p>
            <a:r>
              <a:rPr lang="en-US" sz="5400" b="1" dirty="0" smtClean="0">
                <a:ln w="10541" cmpd="sng">
                  <a:solidFill>
                    <a:schemeClr val="accent1">
                      <a:shade val="88000"/>
                      <a:satMod val="110000"/>
                    </a:schemeClr>
                  </a:solidFill>
                  <a:prstDash val="solid"/>
                </a:ln>
                <a:solidFill>
                  <a:schemeClr val="accent2">
                    <a:lumMod val="75000"/>
                  </a:schemeClr>
                </a:solidFill>
              </a:rPr>
              <a:t>GSB Colombia!</a:t>
            </a: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3</a:t>
            </a:fld>
            <a:endParaRPr lang="en-US" sz="1600" dirty="0">
              <a:latin typeface="Candara" pitchFamily="34" charset="0"/>
            </a:endParaRPr>
          </a:p>
        </p:txBody>
      </p:sp>
      <p:sp>
        <p:nvSpPr>
          <p:cNvPr id="11" name="TextBox 10"/>
          <p:cNvSpPr txBox="1"/>
          <p:nvPr/>
        </p:nvSpPr>
        <p:spPr>
          <a:xfrm>
            <a:off x="304800" y="838200"/>
            <a:ext cx="7315200" cy="5909310"/>
          </a:xfrm>
          <a:prstGeom prst="rect">
            <a:avLst/>
          </a:prstGeom>
          <a:noFill/>
        </p:spPr>
        <p:txBody>
          <a:bodyPr wrap="square" rtlCol="0">
            <a:spAutoFit/>
          </a:bodyPr>
          <a:lstStyle/>
          <a:p>
            <a:r>
              <a:rPr lang="en-US" sz="2400" b="1" dirty="0" smtClean="0">
                <a:solidFill>
                  <a:schemeClr val="tx2">
                    <a:lumMod val="50000"/>
                  </a:schemeClr>
                </a:solidFill>
              </a:rPr>
              <a:t>Rough itinerary…</a:t>
            </a:r>
          </a:p>
          <a:p>
            <a:endParaRPr lang="en-US" sz="2400" dirty="0" smtClean="0">
              <a:solidFill>
                <a:schemeClr val="tx2">
                  <a:lumMod val="50000"/>
                </a:schemeClr>
              </a:solidFill>
            </a:endParaRPr>
          </a:p>
          <a:p>
            <a:r>
              <a:rPr lang="en-US" sz="2400" dirty="0" smtClean="0">
                <a:solidFill>
                  <a:schemeClr val="tx2">
                    <a:lumMod val="50000"/>
                  </a:schemeClr>
                </a:solidFill>
              </a:rPr>
              <a:t>Aug. 24 Arrive in Cartagena </a:t>
            </a:r>
            <a:endParaRPr lang="en-US" sz="2400" dirty="0">
              <a:solidFill>
                <a:schemeClr val="tx2">
                  <a:lumMod val="50000"/>
                </a:schemeClr>
              </a:solidFill>
            </a:endParaRPr>
          </a:p>
          <a:p>
            <a:r>
              <a:rPr lang="en-US" sz="2400" dirty="0" smtClean="0">
                <a:solidFill>
                  <a:schemeClr val="tx2">
                    <a:lumMod val="50000"/>
                  </a:schemeClr>
                </a:solidFill>
              </a:rPr>
              <a:t>Aug. 25 Explore Cartagena</a:t>
            </a:r>
          </a:p>
          <a:p>
            <a:r>
              <a:rPr lang="en-US" sz="2400" dirty="0" smtClean="0">
                <a:solidFill>
                  <a:schemeClr val="tx2">
                    <a:lumMod val="50000"/>
                  </a:schemeClr>
                </a:solidFill>
              </a:rPr>
              <a:t>Aug. 26 Isla </a:t>
            </a:r>
            <a:r>
              <a:rPr lang="en-US" sz="2400" dirty="0" err="1" smtClean="0">
                <a:solidFill>
                  <a:schemeClr val="tx2">
                    <a:lumMod val="50000"/>
                  </a:schemeClr>
                </a:solidFill>
              </a:rPr>
              <a:t>Mucura</a:t>
            </a:r>
            <a:endParaRPr lang="en-US" sz="2400" dirty="0" smtClean="0">
              <a:solidFill>
                <a:schemeClr val="tx2">
                  <a:lumMod val="50000"/>
                </a:schemeClr>
              </a:solidFill>
            </a:endParaRPr>
          </a:p>
          <a:p>
            <a:r>
              <a:rPr lang="en-US" sz="2400" dirty="0" smtClean="0">
                <a:solidFill>
                  <a:schemeClr val="tx2">
                    <a:lumMod val="50000"/>
                  </a:schemeClr>
                </a:solidFill>
              </a:rPr>
              <a:t>Aug. 27 Isla </a:t>
            </a:r>
            <a:r>
              <a:rPr lang="en-US" sz="2400" dirty="0" err="1" smtClean="0">
                <a:solidFill>
                  <a:schemeClr val="tx2">
                    <a:lumMod val="50000"/>
                  </a:schemeClr>
                </a:solidFill>
              </a:rPr>
              <a:t>Mucura</a:t>
            </a:r>
            <a:endParaRPr lang="en-US" sz="2400" dirty="0" smtClean="0">
              <a:solidFill>
                <a:schemeClr val="tx2">
                  <a:lumMod val="50000"/>
                </a:schemeClr>
              </a:solidFill>
            </a:endParaRPr>
          </a:p>
          <a:p>
            <a:r>
              <a:rPr lang="en-US" sz="2400" dirty="0" smtClean="0">
                <a:solidFill>
                  <a:schemeClr val="tx2">
                    <a:lumMod val="50000"/>
                  </a:schemeClr>
                </a:solidFill>
              </a:rPr>
              <a:t>Aug. 28 Medellin</a:t>
            </a:r>
          </a:p>
          <a:p>
            <a:r>
              <a:rPr lang="en-US" sz="2400" dirty="0" smtClean="0">
                <a:solidFill>
                  <a:schemeClr val="tx2">
                    <a:lumMod val="50000"/>
                  </a:schemeClr>
                </a:solidFill>
              </a:rPr>
              <a:t>Aug. 29 Medellin (possible day trip)</a:t>
            </a:r>
          </a:p>
          <a:p>
            <a:r>
              <a:rPr lang="en-US" sz="2400" dirty="0" smtClean="0">
                <a:solidFill>
                  <a:schemeClr val="tx2">
                    <a:lumMod val="50000"/>
                  </a:schemeClr>
                </a:solidFill>
              </a:rPr>
              <a:t>Aug. 30 Bogota</a:t>
            </a:r>
          </a:p>
          <a:p>
            <a:r>
              <a:rPr lang="en-US" sz="2400" dirty="0" smtClean="0">
                <a:solidFill>
                  <a:schemeClr val="tx2">
                    <a:lumMod val="50000"/>
                  </a:schemeClr>
                </a:solidFill>
              </a:rPr>
              <a:t>Aug. 31 Bogota</a:t>
            </a:r>
          </a:p>
          <a:p>
            <a:endParaRPr lang="en-US" sz="2400" dirty="0" smtClean="0">
              <a:solidFill>
                <a:schemeClr val="tx2">
                  <a:lumMod val="50000"/>
                </a:schemeClr>
              </a:solidFill>
            </a:endParaRPr>
          </a:p>
          <a:p>
            <a:pPr>
              <a:buFont typeface="Arial" pitchFamily="34" charset="0"/>
              <a:buChar char="•"/>
            </a:pPr>
            <a:r>
              <a:rPr lang="en-US" dirty="0" smtClean="0">
                <a:solidFill>
                  <a:schemeClr val="tx2">
                    <a:lumMod val="50000"/>
                  </a:schemeClr>
                </a:solidFill>
              </a:rPr>
              <a:t> All internal flights are via private plane taken care of -- offered at cost by GSB alum!</a:t>
            </a:r>
          </a:p>
          <a:p>
            <a:pPr>
              <a:buFont typeface="Arial" pitchFamily="34" charset="0"/>
              <a:buChar char="•"/>
            </a:pPr>
            <a:endParaRPr lang="en-US" dirty="0" smtClean="0">
              <a:solidFill>
                <a:schemeClr val="tx2">
                  <a:lumMod val="50000"/>
                </a:schemeClr>
              </a:solidFill>
            </a:endParaRPr>
          </a:p>
          <a:p>
            <a:pPr>
              <a:buFont typeface="Arial" pitchFamily="34" charset="0"/>
              <a:buChar char="•"/>
            </a:pPr>
            <a:r>
              <a:rPr lang="en-US" dirty="0" smtClean="0">
                <a:solidFill>
                  <a:schemeClr val="tx2">
                    <a:lumMod val="50000"/>
                  </a:schemeClr>
                </a:solidFill>
              </a:rPr>
              <a:t> We are planning a number of all-group activities and events, as well as small group dinners, etc. for each day! </a:t>
            </a:r>
          </a:p>
          <a:p>
            <a:pPr marL="914400" indent="-344488"/>
            <a:endParaRPr lang="en-US" sz="2400" dirty="0" smtClean="0">
              <a:solidFill>
                <a:schemeClr val="tx2">
                  <a:lumMod val="50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50899"/>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Medellin - </a:t>
            </a:r>
            <a:r>
              <a:rPr lang="en-US" sz="3600" b="1" dirty="0" smtClean="0">
                <a:solidFill>
                  <a:schemeClr val="tx2">
                    <a:lumMod val="50000"/>
                  </a:schemeClr>
                </a:solidFill>
              </a:rPr>
              <a:t>A: </a:t>
            </a:r>
            <a:r>
              <a:rPr lang="en-US" sz="3600" b="1" dirty="0" err="1" smtClean="0">
                <a:solidFill>
                  <a:schemeClr val="tx2">
                    <a:lumMod val="50000"/>
                  </a:schemeClr>
                </a:solidFill>
              </a:rPr>
              <a:t>Charlee</a:t>
            </a:r>
            <a:r>
              <a:rPr lang="en-US" sz="3600" b="1" dirty="0" smtClean="0">
                <a:solidFill>
                  <a:schemeClr val="tx2">
                    <a:lumMod val="50000"/>
                  </a:schemeClr>
                </a:solidFill>
              </a:rPr>
              <a:t> Hotel</a:t>
            </a: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30</a:t>
            </a:fld>
            <a:endParaRPr lang="en-US" sz="1600" dirty="0">
              <a:latin typeface="Candara" pitchFamily="34" charset="0"/>
            </a:endParaRPr>
          </a:p>
        </p:txBody>
      </p:sp>
      <p:sp>
        <p:nvSpPr>
          <p:cNvPr id="4" name="TextBox 3"/>
          <p:cNvSpPr txBox="1"/>
          <p:nvPr/>
        </p:nvSpPr>
        <p:spPr>
          <a:xfrm>
            <a:off x="152400" y="1219200"/>
            <a:ext cx="7848600" cy="2508379"/>
          </a:xfrm>
          <a:prstGeom prst="rect">
            <a:avLst/>
          </a:prstGeom>
          <a:noFill/>
        </p:spPr>
        <p:txBody>
          <a:bodyPr wrap="square" rtlCol="0">
            <a:spAutoFit/>
          </a:bodyPr>
          <a:lstStyle/>
          <a:p>
            <a:pPr marL="285750" indent="-285750">
              <a:spcAft>
                <a:spcPts val="600"/>
              </a:spcAft>
              <a:buFont typeface="Arial" pitchFamily="34" charset="0"/>
              <a:buChar char="•"/>
            </a:pPr>
            <a:r>
              <a:rPr lang="en-US" sz="1600" dirty="0" smtClean="0">
                <a:solidFill>
                  <a:schemeClr val="tx2">
                    <a:lumMod val="50000"/>
                  </a:schemeClr>
                </a:solidFill>
              </a:rPr>
              <a:t>Beautiful hotel with luxurious rooms – we got it for a great deal (the owner is a friend of a Stanford alum). If you are going to stay in one nice hotel for the trip, this would be it!</a:t>
            </a:r>
          </a:p>
          <a:p>
            <a:pPr marL="285750" indent="-285750">
              <a:spcAft>
                <a:spcPts val="600"/>
              </a:spcAft>
              <a:buFont typeface="Arial" pitchFamily="34" charset="0"/>
              <a:buChar char="•"/>
            </a:pPr>
            <a:r>
              <a:rPr lang="en-US" sz="1600" dirty="0" smtClean="0">
                <a:solidFill>
                  <a:schemeClr val="tx2">
                    <a:lumMod val="50000"/>
                  </a:schemeClr>
                </a:solidFill>
              </a:rPr>
              <a:t>Features a rooftop pool and bar (and a second bar in the pool!) that will be our nightly convening spot for the whole group, so you won’t have to travel!</a:t>
            </a:r>
          </a:p>
          <a:p>
            <a:pPr marL="225425" indent="-225425">
              <a:spcAft>
                <a:spcPts val="600"/>
              </a:spcAft>
              <a:buFont typeface="Arial" pitchFamily="34" charset="0"/>
              <a:buChar char="•"/>
            </a:pPr>
            <a:r>
              <a:rPr lang="en-US" sz="1600" b="1" dirty="0" smtClean="0">
                <a:solidFill>
                  <a:schemeClr val="tx2">
                    <a:lumMod val="50000"/>
                  </a:schemeClr>
                </a:solidFill>
              </a:rPr>
              <a:t> </a:t>
            </a:r>
            <a:r>
              <a:rPr lang="en-US" sz="1600" dirty="0" smtClean="0">
                <a:solidFill>
                  <a:schemeClr val="tx2">
                    <a:lumMod val="50000"/>
                  </a:schemeClr>
                </a:solidFill>
              </a:rPr>
              <a:t>Rooms for 2 and 4 people, priced differently (see below). Rooms for 88 people.</a:t>
            </a:r>
          </a:p>
          <a:p>
            <a:endParaRPr lang="en-US" sz="2800" dirty="0" smtClean="0">
              <a:solidFill>
                <a:schemeClr val="tx2">
                  <a:lumMod val="50000"/>
                </a:schemeClr>
              </a:solidFill>
            </a:endParaRPr>
          </a:p>
          <a:p>
            <a:endParaRPr lang="en-US" dirty="0"/>
          </a:p>
        </p:txBody>
      </p:sp>
      <p:pic>
        <p:nvPicPr>
          <p:cNvPr id="5122" name="Picture 2" descr="habitaciones the charlee"/>
          <p:cNvPicPr>
            <a:picLocks noChangeAspect="1" noChangeArrowheads="1"/>
          </p:cNvPicPr>
          <p:nvPr/>
        </p:nvPicPr>
        <p:blipFill>
          <a:blip r:embed="rId2" cstate="print"/>
          <a:srcRect r="4961"/>
          <a:stretch>
            <a:fillRect/>
          </a:stretch>
        </p:blipFill>
        <p:spPr bwMode="auto">
          <a:xfrm>
            <a:off x="304800" y="3048000"/>
            <a:ext cx="3733800" cy="11338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p:cNvSpPr txBox="1"/>
          <p:nvPr/>
        </p:nvSpPr>
        <p:spPr>
          <a:xfrm>
            <a:off x="304800" y="4278868"/>
            <a:ext cx="3810000" cy="369332"/>
          </a:xfrm>
          <a:prstGeom prst="rect">
            <a:avLst/>
          </a:prstGeom>
          <a:noFill/>
        </p:spPr>
        <p:txBody>
          <a:bodyPr wrap="square" rtlCol="0">
            <a:spAutoFit/>
          </a:bodyPr>
          <a:lstStyle/>
          <a:p>
            <a:r>
              <a:rPr lang="en-US" dirty="0" smtClean="0">
                <a:solidFill>
                  <a:schemeClr val="tx2">
                    <a:lumMod val="50000"/>
                  </a:schemeClr>
                </a:solidFill>
              </a:rPr>
              <a:t>2 Double beds – 4 </a:t>
            </a:r>
            <a:r>
              <a:rPr lang="en-US" dirty="0" err="1" smtClean="0">
                <a:solidFill>
                  <a:schemeClr val="tx2">
                    <a:lumMod val="50000"/>
                  </a:schemeClr>
                </a:solidFill>
              </a:rPr>
              <a:t>ppl</a:t>
            </a:r>
            <a:r>
              <a:rPr lang="en-US" dirty="0" smtClean="0">
                <a:solidFill>
                  <a:schemeClr val="tx2">
                    <a:lumMod val="50000"/>
                  </a:schemeClr>
                </a:solidFill>
              </a:rPr>
              <a:t> ($77/person) </a:t>
            </a:r>
            <a:endParaRPr lang="en-US" dirty="0"/>
          </a:p>
        </p:txBody>
      </p:sp>
      <p:pic>
        <p:nvPicPr>
          <p:cNvPr id="5124" name="Picture 4" descr="habitaciones the charlee"/>
          <p:cNvPicPr>
            <a:picLocks noChangeAspect="1" noChangeArrowheads="1"/>
          </p:cNvPicPr>
          <p:nvPr/>
        </p:nvPicPr>
        <p:blipFill>
          <a:blip r:embed="rId3" cstate="print"/>
          <a:srcRect r="6901"/>
          <a:stretch>
            <a:fillRect/>
          </a:stretch>
        </p:blipFill>
        <p:spPr bwMode="auto">
          <a:xfrm>
            <a:off x="4267200" y="3048000"/>
            <a:ext cx="3657600" cy="11338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Box 9"/>
          <p:cNvSpPr txBox="1"/>
          <p:nvPr/>
        </p:nvSpPr>
        <p:spPr>
          <a:xfrm>
            <a:off x="4267200" y="4278868"/>
            <a:ext cx="3810000" cy="369332"/>
          </a:xfrm>
          <a:prstGeom prst="rect">
            <a:avLst/>
          </a:prstGeom>
          <a:noFill/>
        </p:spPr>
        <p:txBody>
          <a:bodyPr wrap="square" rtlCol="0">
            <a:spAutoFit/>
          </a:bodyPr>
          <a:lstStyle/>
          <a:p>
            <a:r>
              <a:rPr lang="en-US" dirty="0" smtClean="0">
                <a:solidFill>
                  <a:schemeClr val="tx2">
                    <a:lumMod val="50000"/>
                  </a:schemeClr>
                </a:solidFill>
              </a:rPr>
              <a:t>Double King – 2 </a:t>
            </a:r>
            <a:r>
              <a:rPr lang="en-US" dirty="0" err="1" smtClean="0">
                <a:solidFill>
                  <a:schemeClr val="tx2">
                    <a:lumMod val="50000"/>
                  </a:schemeClr>
                </a:solidFill>
              </a:rPr>
              <a:t>ppl</a:t>
            </a:r>
            <a:r>
              <a:rPr lang="en-US" dirty="0" smtClean="0">
                <a:solidFill>
                  <a:schemeClr val="tx2">
                    <a:lumMod val="50000"/>
                  </a:schemeClr>
                </a:solidFill>
              </a:rPr>
              <a:t> ($109/person) </a:t>
            </a:r>
            <a:endParaRPr lang="en-US" dirty="0"/>
          </a:p>
        </p:txBody>
      </p:sp>
      <p:pic>
        <p:nvPicPr>
          <p:cNvPr id="5126" name="Picture 6" descr="habitaciones the charlee"/>
          <p:cNvPicPr>
            <a:picLocks noChangeAspect="1" noChangeArrowheads="1"/>
          </p:cNvPicPr>
          <p:nvPr/>
        </p:nvPicPr>
        <p:blipFill>
          <a:blip r:embed="rId4" cstate="print"/>
          <a:srcRect l="4225" r="12588"/>
          <a:stretch>
            <a:fillRect/>
          </a:stretch>
        </p:blipFill>
        <p:spPr bwMode="auto">
          <a:xfrm>
            <a:off x="304800" y="4800600"/>
            <a:ext cx="3733800" cy="1295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p:cNvSpPr txBox="1"/>
          <p:nvPr/>
        </p:nvSpPr>
        <p:spPr>
          <a:xfrm>
            <a:off x="304800" y="6172200"/>
            <a:ext cx="4419600" cy="369332"/>
          </a:xfrm>
          <a:prstGeom prst="rect">
            <a:avLst/>
          </a:prstGeom>
          <a:noFill/>
        </p:spPr>
        <p:txBody>
          <a:bodyPr wrap="square" rtlCol="0">
            <a:spAutoFit/>
          </a:bodyPr>
          <a:lstStyle/>
          <a:p>
            <a:r>
              <a:rPr lang="en-US" dirty="0" smtClean="0">
                <a:solidFill>
                  <a:schemeClr val="tx2">
                    <a:lumMod val="50000"/>
                  </a:schemeClr>
                </a:solidFill>
              </a:rPr>
              <a:t>Double King AQUA ($144/person) </a:t>
            </a:r>
            <a:endParaRPr lang="en-US" dirty="0"/>
          </a:p>
        </p:txBody>
      </p:sp>
      <p:pic>
        <p:nvPicPr>
          <p:cNvPr id="5128" name="Picture 8" descr="habitaciones the charlee"/>
          <p:cNvPicPr>
            <a:picLocks noChangeAspect="1" noChangeArrowheads="1"/>
          </p:cNvPicPr>
          <p:nvPr/>
        </p:nvPicPr>
        <p:blipFill>
          <a:blip r:embed="rId5" cstate="print"/>
          <a:srcRect r="19429" b="3143"/>
          <a:stretch>
            <a:fillRect/>
          </a:stretch>
        </p:blipFill>
        <p:spPr bwMode="auto">
          <a:xfrm>
            <a:off x="4267200" y="4800600"/>
            <a:ext cx="3733800" cy="1295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Box 11"/>
          <p:cNvSpPr txBox="1"/>
          <p:nvPr/>
        </p:nvSpPr>
        <p:spPr>
          <a:xfrm>
            <a:off x="4419600" y="6172200"/>
            <a:ext cx="4419600" cy="369332"/>
          </a:xfrm>
          <a:prstGeom prst="rect">
            <a:avLst/>
          </a:prstGeom>
          <a:noFill/>
        </p:spPr>
        <p:txBody>
          <a:bodyPr wrap="square" rtlCol="0">
            <a:spAutoFit/>
          </a:bodyPr>
          <a:lstStyle/>
          <a:p>
            <a:r>
              <a:rPr lang="en-US" dirty="0" smtClean="0">
                <a:solidFill>
                  <a:schemeClr val="tx2">
                    <a:lumMod val="50000"/>
                  </a:schemeClr>
                </a:solidFill>
              </a:rPr>
              <a:t>Amazing rooftop pool and bar!</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50899"/>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Medellin - </a:t>
            </a:r>
            <a:r>
              <a:rPr lang="en-US" sz="3600" b="1" dirty="0" smtClean="0">
                <a:solidFill>
                  <a:schemeClr val="tx2">
                    <a:lumMod val="50000"/>
                  </a:schemeClr>
                </a:solidFill>
              </a:rPr>
              <a:t>B: Hotel Art Medellin</a:t>
            </a: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23553" name="Picture 1"/>
          <p:cNvPicPr>
            <a:picLocks noChangeAspect="1" noChangeArrowheads="1"/>
          </p:cNvPicPr>
          <p:nvPr/>
        </p:nvPicPr>
        <p:blipFill>
          <a:blip r:embed="rId2" cstate="print"/>
          <a:srcRect/>
          <a:stretch>
            <a:fillRect/>
          </a:stretch>
        </p:blipFill>
        <p:spPr bwMode="auto">
          <a:xfrm>
            <a:off x="4109850" y="3749932"/>
            <a:ext cx="3733800" cy="24984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p:cNvSpPr txBox="1"/>
          <p:nvPr/>
        </p:nvSpPr>
        <p:spPr>
          <a:xfrm>
            <a:off x="304800" y="1219200"/>
            <a:ext cx="7848600" cy="3416320"/>
          </a:xfrm>
          <a:prstGeom prst="rect">
            <a:avLst/>
          </a:prstGeom>
          <a:noFill/>
        </p:spPr>
        <p:txBody>
          <a:bodyPr wrap="square" rtlCol="0">
            <a:spAutoFit/>
          </a:bodyPr>
          <a:lstStyle/>
          <a:p>
            <a:pPr marL="285750" indent="-285750">
              <a:spcAft>
                <a:spcPts val="600"/>
              </a:spcAft>
              <a:buFont typeface="Arial" pitchFamily="34" charset="0"/>
              <a:buChar char="•"/>
            </a:pPr>
            <a:r>
              <a:rPr lang="en-US" sz="2000" dirty="0" smtClean="0">
                <a:solidFill>
                  <a:schemeClr val="tx2">
                    <a:lumMod val="50000"/>
                  </a:schemeClr>
                </a:solidFill>
              </a:rPr>
              <a:t>Nice, comfortable, artistic hotel with </a:t>
            </a:r>
            <a:r>
              <a:rPr lang="en-US" sz="2000" dirty="0" err="1" smtClean="0">
                <a:solidFill>
                  <a:schemeClr val="tx2">
                    <a:lumMod val="50000"/>
                  </a:schemeClr>
                </a:solidFill>
              </a:rPr>
              <a:t>wifi</a:t>
            </a:r>
            <a:r>
              <a:rPr lang="en-US" sz="2000" dirty="0" smtClean="0">
                <a:solidFill>
                  <a:schemeClr val="tx2">
                    <a:lumMod val="50000"/>
                  </a:schemeClr>
                </a:solidFill>
              </a:rPr>
              <a:t>, gym, bar, art gallery</a:t>
            </a:r>
          </a:p>
          <a:p>
            <a:pPr marL="285750" indent="-285750">
              <a:spcAft>
                <a:spcPts val="600"/>
              </a:spcAft>
              <a:buFont typeface="Arial" pitchFamily="34" charset="0"/>
              <a:buChar char="•"/>
            </a:pPr>
            <a:r>
              <a:rPr lang="en-US" sz="2000" dirty="0" smtClean="0">
                <a:solidFill>
                  <a:schemeClr val="tx2">
                    <a:lumMod val="50000"/>
                  </a:schemeClr>
                </a:solidFill>
              </a:rPr>
              <a:t>Great reviews from last year’s group!</a:t>
            </a:r>
          </a:p>
          <a:p>
            <a:pPr marL="285750" indent="-285750">
              <a:spcAft>
                <a:spcPts val="600"/>
              </a:spcAft>
              <a:buFont typeface="Arial" pitchFamily="34" charset="0"/>
              <a:buChar char="•"/>
            </a:pPr>
            <a:r>
              <a:rPr lang="en-US" sz="2000" dirty="0" smtClean="0">
                <a:solidFill>
                  <a:schemeClr val="tx2">
                    <a:lumMod val="50000"/>
                  </a:schemeClr>
                </a:solidFill>
              </a:rPr>
              <a:t>Almost all rooms are doubles with two single beds (can be combined) to make a double</a:t>
            </a:r>
          </a:p>
          <a:p>
            <a:pPr marL="225425" indent="-225425">
              <a:spcAft>
                <a:spcPts val="600"/>
              </a:spcAft>
              <a:buFont typeface="Arial" pitchFamily="34" charset="0"/>
              <a:buChar char="•"/>
            </a:pPr>
            <a:r>
              <a:rPr lang="en-US" sz="2000" b="1" dirty="0" smtClean="0">
                <a:solidFill>
                  <a:schemeClr val="tx2">
                    <a:lumMod val="50000"/>
                  </a:schemeClr>
                </a:solidFill>
              </a:rPr>
              <a:t> ~$65/person for each room</a:t>
            </a:r>
          </a:p>
          <a:p>
            <a:pPr marL="225425" indent="-225425">
              <a:spcAft>
                <a:spcPts val="600"/>
              </a:spcAft>
              <a:buFont typeface="Arial" pitchFamily="34" charset="0"/>
              <a:buChar char="•"/>
            </a:pPr>
            <a:r>
              <a:rPr lang="en-US" sz="2000" b="1" dirty="0" smtClean="0">
                <a:solidFill>
                  <a:schemeClr val="tx2">
                    <a:lumMod val="50000"/>
                  </a:schemeClr>
                </a:solidFill>
              </a:rPr>
              <a:t>Rooms for 108 people</a:t>
            </a:r>
          </a:p>
          <a:p>
            <a:pPr marL="225425" indent="-225425">
              <a:spcAft>
                <a:spcPts val="600"/>
              </a:spcAft>
              <a:buFont typeface="Arial" pitchFamily="34" charset="0"/>
              <a:buChar char="•"/>
            </a:pPr>
            <a:endParaRPr lang="en-US" sz="20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3555" name="Picture 3"/>
          <p:cNvPicPr>
            <a:picLocks noChangeAspect="1" noChangeArrowheads="1"/>
          </p:cNvPicPr>
          <p:nvPr/>
        </p:nvPicPr>
        <p:blipFill>
          <a:blip r:embed="rId3" cstate="print"/>
          <a:srcRect/>
          <a:stretch>
            <a:fillRect/>
          </a:stretch>
        </p:blipFill>
        <p:spPr bwMode="auto">
          <a:xfrm>
            <a:off x="228598" y="3751960"/>
            <a:ext cx="3733374" cy="24963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50899"/>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Medellin - </a:t>
            </a:r>
            <a:r>
              <a:rPr lang="en-US" sz="3600" b="1" dirty="0" smtClean="0">
                <a:solidFill>
                  <a:schemeClr val="tx2">
                    <a:lumMod val="50000"/>
                  </a:schemeClr>
                </a:solidFill>
              </a:rPr>
              <a:t>C: Hotel Plaza Rosa</a:t>
            </a: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13" name="TextBox 12"/>
          <p:cNvSpPr txBox="1"/>
          <p:nvPr/>
        </p:nvSpPr>
        <p:spPr>
          <a:xfrm>
            <a:off x="304800" y="1219200"/>
            <a:ext cx="7848600" cy="2723823"/>
          </a:xfrm>
          <a:prstGeom prst="rect">
            <a:avLst/>
          </a:prstGeom>
          <a:noFill/>
        </p:spPr>
        <p:txBody>
          <a:bodyPr wrap="square" rtlCol="0">
            <a:spAutoFit/>
          </a:bodyPr>
          <a:lstStyle/>
          <a:p>
            <a:pPr marL="285750" indent="-285750">
              <a:spcAft>
                <a:spcPts val="600"/>
              </a:spcAft>
              <a:buFont typeface="Arial" pitchFamily="34" charset="0"/>
              <a:buChar char="•"/>
            </a:pPr>
            <a:r>
              <a:rPr lang="en-US" sz="2000" dirty="0" smtClean="0">
                <a:solidFill>
                  <a:schemeClr val="tx2">
                    <a:lumMod val="50000"/>
                  </a:schemeClr>
                </a:solidFill>
              </a:rPr>
              <a:t>New hotel this year – good lower budget option close by</a:t>
            </a:r>
          </a:p>
          <a:p>
            <a:pPr marL="285750" indent="-285750">
              <a:spcAft>
                <a:spcPts val="600"/>
              </a:spcAft>
              <a:buFont typeface="Arial" pitchFamily="34" charset="0"/>
              <a:buChar char="•"/>
            </a:pPr>
            <a:r>
              <a:rPr lang="en-US" sz="2000" dirty="0" smtClean="0">
                <a:solidFill>
                  <a:schemeClr val="tx2">
                    <a:lumMod val="50000"/>
                  </a:schemeClr>
                </a:solidFill>
              </a:rPr>
              <a:t>All double rooms, mix of double beds and two singles</a:t>
            </a:r>
          </a:p>
          <a:p>
            <a:pPr marL="285750" indent="-285750">
              <a:spcAft>
                <a:spcPts val="600"/>
              </a:spcAft>
              <a:buFont typeface="Arial" pitchFamily="34" charset="0"/>
              <a:buChar char="•"/>
            </a:pPr>
            <a:r>
              <a:rPr lang="en-US" sz="2000" b="1" dirty="0" smtClean="0">
                <a:solidFill>
                  <a:schemeClr val="tx2">
                    <a:lumMod val="50000"/>
                  </a:schemeClr>
                </a:solidFill>
              </a:rPr>
              <a:t>~$40/person</a:t>
            </a:r>
          </a:p>
          <a:p>
            <a:pPr marL="285750" indent="-285750">
              <a:spcAft>
                <a:spcPts val="600"/>
              </a:spcAft>
              <a:buFont typeface="Arial" pitchFamily="34" charset="0"/>
              <a:buChar char="•"/>
            </a:pPr>
            <a:r>
              <a:rPr lang="en-US" sz="2000" dirty="0" smtClean="0">
                <a:solidFill>
                  <a:schemeClr val="tx2">
                    <a:lumMod val="50000"/>
                  </a:schemeClr>
                </a:solidFill>
              </a:rPr>
              <a:t>Rooms for 100 people</a:t>
            </a:r>
          </a:p>
          <a:p>
            <a:pPr marL="225425" indent="-225425">
              <a:spcAft>
                <a:spcPts val="600"/>
              </a:spcAft>
              <a:buFont typeface="Arial" pitchFamily="34" charset="0"/>
              <a:buChar char="•"/>
            </a:pPr>
            <a:endParaRPr lang="en-US" sz="20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225425" y="3352800"/>
            <a:ext cx="7775575" cy="2362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50899"/>
            <a:ext cx="8991600" cy="5170646"/>
          </a:xfrm>
          <a:prstGeom prst="rect">
            <a:avLst/>
          </a:prstGeom>
          <a:noFill/>
        </p:spPr>
        <p:txBody>
          <a:bodyPr wrap="square" rtlCol="0">
            <a:spAutoFit/>
          </a:bodyPr>
          <a:lstStyle/>
          <a:p>
            <a:r>
              <a:rPr lang="en-US" sz="5400" b="1" dirty="0" smtClean="0">
                <a:ln w="10541" cmpd="sng">
                  <a:solidFill>
                    <a:schemeClr val="accent1">
                      <a:shade val="88000"/>
                      <a:satMod val="110000"/>
                    </a:schemeClr>
                  </a:solidFill>
                  <a:prstDash val="solid"/>
                </a:ln>
                <a:solidFill>
                  <a:schemeClr val="accent2">
                    <a:lumMod val="75000"/>
                  </a:schemeClr>
                </a:solidFill>
              </a:rPr>
              <a:t>GSB Colombia!</a:t>
            </a:r>
          </a:p>
          <a:p>
            <a:r>
              <a:rPr lang="en-US" sz="4400" b="1" dirty="0" smtClean="0">
                <a:ln w="10541" cmpd="sng">
                  <a:solidFill>
                    <a:schemeClr val="accent1">
                      <a:shade val="88000"/>
                      <a:satMod val="110000"/>
                    </a:schemeClr>
                  </a:solidFill>
                  <a:prstDash val="solid"/>
                </a:ln>
                <a:solidFill>
                  <a:schemeClr val="accent1">
                    <a:lumMod val="50000"/>
                  </a:schemeClr>
                </a:solidFill>
              </a:rPr>
              <a:t>Bogota</a:t>
            </a: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33</a:t>
            </a:fld>
            <a:endParaRPr lang="en-US" sz="1600" dirty="0">
              <a:latin typeface="Candara" pitchFamily="34" charset="0"/>
            </a:endParaRPr>
          </a:p>
        </p:txBody>
      </p:sp>
      <p:sp>
        <p:nvSpPr>
          <p:cNvPr id="4" name="TextBox 3"/>
          <p:cNvSpPr txBox="1"/>
          <p:nvPr/>
        </p:nvSpPr>
        <p:spPr>
          <a:xfrm>
            <a:off x="152400" y="1752600"/>
            <a:ext cx="7772400" cy="2277547"/>
          </a:xfrm>
          <a:prstGeom prst="rect">
            <a:avLst/>
          </a:prstGeom>
          <a:noFill/>
        </p:spPr>
        <p:txBody>
          <a:bodyPr wrap="square" rtlCol="0">
            <a:spAutoFit/>
          </a:bodyPr>
          <a:lstStyle/>
          <a:p>
            <a:r>
              <a:rPr lang="en-US" sz="2400" dirty="0" smtClean="0">
                <a:solidFill>
                  <a:schemeClr val="tx2">
                    <a:lumMod val="50000"/>
                  </a:schemeClr>
                </a:solidFill>
              </a:rPr>
              <a:t>We are all staying together in </a:t>
            </a:r>
            <a:r>
              <a:rPr lang="en-US" sz="2400" b="1" dirty="0" smtClean="0">
                <a:solidFill>
                  <a:schemeClr val="tx2">
                    <a:lumMod val="50000"/>
                  </a:schemeClr>
                </a:solidFill>
              </a:rPr>
              <a:t>Casa </a:t>
            </a:r>
            <a:r>
              <a:rPr lang="en-US" sz="2400" b="1" dirty="0" err="1" smtClean="0">
                <a:solidFill>
                  <a:schemeClr val="tx2">
                    <a:lumMod val="50000"/>
                  </a:schemeClr>
                </a:solidFill>
              </a:rPr>
              <a:t>Dann</a:t>
            </a:r>
            <a:r>
              <a:rPr lang="en-US" sz="2400" b="1" dirty="0" smtClean="0">
                <a:solidFill>
                  <a:schemeClr val="tx2">
                    <a:lumMod val="50000"/>
                  </a:schemeClr>
                </a:solidFill>
              </a:rPr>
              <a:t> Carlton!</a:t>
            </a:r>
          </a:p>
          <a:p>
            <a:endParaRPr lang="en-US" sz="2000" b="1" dirty="0" smtClean="0">
              <a:solidFill>
                <a:schemeClr val="tx2">
                  <a:lumMod val="50000"/>
                </a:schemeClr>
              </a:solidFill>
            </a:endParaRPr>
          </a:p>
          <a:p>
            <a:pPr>
              <a:buFont typeface="Arial" pitchFamily="34" charset="0"/>
              <a:buChar char="•"/>
            </a:pPr>
            <a:r>
              <a:rPr lang="en-US" sz="2400" b="1" dirty="0" smtClean="0">
                <a:solidFill>
                  <a:schemeClr val="tx2">
                    <a:lumMod val="50000"/>
                  </a:schemeClr>
                </a:solidFill>
              </a:rPr>
              <a:t> </a:t>
            </a:r>
            <a:r>
              <a:rPr lang="en-US" sz="2400" dirty="0" smtClean="0">
                <a:solidFill>
                  <a:schemeClr val="tx2">
                    <a:lumMod val="50000"/>
                  </a:schemeClr>
                </a:solidFill>
              </a:rPr>
              <a:t>All double rooms</a:t>
            </a:r>
          </a:p>
          <a:p>
            <a:pPr>
              <a:buFont typeface="Arial" pitchFamily="34" charset="0"/>
              <a:buChar char="•"/>
            </a:pPr>
            <a:r>
              <a:rPr lang="en-US" sz="2400" dirty="0" smtClean="0">
                <a:solidFill>
                  <a:schemeClr val="tx2">
                    <a:lumMod val="50000"/>
                  </a:schemeClr>
                </a:solidFill>
              </a:rPr>
              <a:t> ~75/person </a:t>
            </a:r>
          </a:p>
          <a:p>
            <a:endParaRPr lang="en-US" sz="2800" dirty="0" smtClean="0">
              <a:solidFill>
                <a:schemeClr val="tx2">
                  <a:lumMod val="50000"/>
                </a:schemeClr>
              </a:solidFill>
            </a:endParaRPr>
          </a:p>
          <a:p>
            <a:endParaRPr lang="en-US" dirty="0"/>
          </a:p>
        </p:txBody>
      </p:sp>
      <p:pic>
        <p:nvPicPr>
          <p:cNvPr id="31746" name="Picture 2"/>
          <p:cNvPicPr>
            <a:picLocks noChangeAspect="1" noChangeArrowheads="1"/>
          </p:cNvPicPr>
          <p:nvPr/>
        </p:nvPicPr>
        <p:blipFill>
          <a:blip r:embed="rId2" cstate="print"/>
          <a:srcRect l="7411"/>
          <a:stretch>
            <a:fillRect/>
          </a:stretch>
        </p:blipFill>
        <p:spPr bwMode="auto">
          <a:xfrm>
            <a:off x="228600" y="3581400"/>
            <a:ext cx="3808258" cy="2819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1747" name="Picture 3"/>
          <p:cNvPicPr>
            <a:picLocks noChangeAspect="1" noChangeArrowheads="1"/>
          </p:cNvPicPr>
          <p:nvPr/>
        </p:nvPicPr>
        <p:blipFill>
          <a:blip r:embed="rId3" cstate="print"/>
          <a:srcRect l="12566"/>
          <a:stretch>
            <a:fillRect/>
          </a:stretch>
        </p:blipFill>
        <p:spPr bwMode="auto">
          <a:xfrm>
            <a:off x="4267200" y="3581400"/>
            <a:ext cx="3711488" cy="28098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50899"/>
            <a:ext cx="8991600" cy="1785104"/>
          </a:xfrm>
          <a:prstGeom prst="rect">
            <a:avLst/>
          </a:prstGeom>
          <a:noFill/>
        </p:spPr>
        <p:txBody>
          <a:bodyPr wrap="square" rtlCol="0">
            <a:spAutoFit/>
          </a:bodyPr>
          <a:lstStyle/>
          <a:p>
            <a:r>
              <a:rPr lang="en-US" sz="5400" b="1" dirty="0" smtClean="0">
                <a:ln w="10541" cmpd="sng">
                  <a:solidFill>
                    <a:schemeClr val="accent1">
                      <a:shade val="88000"/>
                      <a:satMod val="110000"/>
                    </a:schemeClr>
                  </a:solidFill>
                  <a:prstDash val="solid"/>
                </a:ln>
                <a:solidFill>
                  <a:schemeClr val="accent2">
                    <a:lumMod val="75000"/>
                  </a:schemeClr>
                </a:solidFill>
              </a:rPr>
              <a:t>GSB Colombia!</a:t>
            </a: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4</a:t>
            </a:fld>
            <a:endParaRPr lang="en-US" sz="1600" dirty="0">
              <a:latin typeface="Candara" pitchFamily="34" charset="0"/>
            </a:endParaRPr>
          </a:p>
        </p:txBody>
      </p:sp>
      <p:sp>
        <p:nvSpPr>
          <p:cNvPr id="11" name="TextBox 10"/>
          <p:cNvSpPr txBox="1"/>
          <p:nvPr/>
        </p:nvSpPr>
        <p:spPr>
          <a:xfrm>
            <a:off x="228600" y="838200"/>
            <a:ext cx="7315200" cy="6801862"/>
          </a:xfrm>
          <a:prstGeom prst="rect">
            <a:avLst/>
          </a:prstGeom>
          <a:noFill/>
        </p:spPr>
        <p:txBody>
          <a:bodyPr wrap="square" rtlCol="0">
            <a:spAutoFit/>
          </a:bodyPr>
          <a:lstStyle/>
          <a:p>
            <a:r>
              <a:rPr lang="en-US" sz="4400" b="1" dirty="0" smtClean="0">
                <a:ln w="10541" cmpd="sng">
                  <a:solidFill>
                    <a:schemeClr val="accent1">
                      <a:shade val="88000"/>
                      <a:satMod val="110000"/>
                    </a:schemeClr>
                  </a:solidFill>
                  <a:prstDash val="solid"/>
                </a:ln>
                <a:solidFill>
                  <a:schemeClr val="accent1">
                    <a:lumMod val="50000"/>
                  </a:schemeClr>
                </a:solidFill>
              </a:rPr>
              <a:t>Accommodations</a:t>
            </a:r>
          </a:p>
          <a:p>
            <a:endParaRPr lang="en-US" sz="900" dirty="0" smtClean="0">
              <a:solidFill>
                <a:schemeClr val="tx2">
                  <a:lumMod val="50000"/>
                </a:schemeClr>
              </a:solidFill>
            </a:endParaRPr>
          </a:p>
          <a:p>
            <a:pPr>
              <a:buFont typeface="Arial" pitchFamily="34" charset="0"/>
              <a:buChar char="•"/>
            </a:pPr>
            <a:r>
              <a:rPr lang="en-US" sz="1500" dirty="0" smtClean="0">
                <a:solidFill>
                  <a:schemeClr val="tx2">
                    <a:lumMod val="50000"/>
                  </a:schemeClr>
                </a:solidFill>
              </a:rPr>
              <a:t> We have chosen a range of hotels so people can choose according to their desired experience and budget. We’ll do our best to accommodate preferences but we will have to do </a:t>
            </a:r>
            <a:r>
              <a:rPr lang="en-US" sz="1500" u="sng" dirty="0" smtClean="0">
                <a:solidFill>
                  <a:schemeClr val="tx2">
                    <a:lumMod val="50000"/>
                  </a:schemeClr>
                </a:solidFill>
              </a:rPr>
              <a:t>first-come first-served </a:t>
            </a:r>
            <a:r>
              <a:rPr lang="en-US" sz="1500" dirty="0" smtClean="0">
                <a:solidFill>
                  <a:schemeClr val="tx2">
                    <a:lumMod val="50000"/>
                  </a:schemeClr>
                </a:solidFill>
              </a:rPr>
              <a:t>since we have limited options at each place.</a:t>
            </a:r>
          </a:p>
          <a:p>
            <a:pPr>
              <a:buFont typeface="Arial" pitchFamily="34" charset="0"/>
              <a:buChar char="•"/>
            </a:pPr>
            <a:endParaRPr lang="en-US" sz="1500" dirty="0" smtClean="0">
              <a:solidFill>
                <a:schemeClr val="tx2">
                  <a:lumMod val="50000"/>
                </a:schemeClr>
              </a:solidFill>
            </a:endParaRPr>
          </a:p>
          <a:p>
            <a:pPr>
              <a:buFont typeface="Arial" pitchFamily="34" charset="0"/>
              <a:buChar char="•"/>
            </a:pPr>
            <a:r>
              <a:rPr lang="en-US" sz="1500" dirty="0" smtClean="0">
                <a:solidFill>
                  <a:schemeClr val="tx2">
                    <a:lumMod val="50000"/>
                  </a:schemeClr>
                </a:solidFill>
              </a:rPr>
              <a:t> We have tried to present an array of options but completely understand that these hotels may not match everyone’s preferences. You can definitely choose your own hotel if you’d prefer (there will be a place on the survey to note if you are staying elsewhere). </a:t>
            </a:r>
          </a:p>
          <a:p>
            <a:pPr>
              <a:buFont typeface="Arial" pitchFamily="34" charset="0"/>
              <a:buChar char="•"/>
            </a:pPr>
            <a:endParaRPr lang="en-US" sz="1500" dirty="0" smtClean="0">
              <a:solidFill>
                <a:schemeClr val="tx2">
                  <a:lumMod val="50000"/>
                </a:schemeClr>
              </a:solidFill>
            </a:endParaRPr>
          </a:p>
          <a:p>
            <a:pPr>
              <a:buFont typeface="Arial" pitchFamily="34" charset="0"/>
              <a:buChar char="•"/>
            </a:pPr>
            <a:r>
              <a:rPr lang="en-US" sz="1500" dirty="0" smtClean="0">
                <a:solidFill>
                  <a:schemeClr val="tx2">
                    <a:lumMod val="50000"/>
                  </a:schemeClr>
                </a:solidFill>
              </a:rPr>
              <a:t> We have tried to stick with hotels that previous Stanford groups have used and liked…with additions to accommodate for the large size of our group!</a:t>
            </a:r>
          </a:p>
          <a:p>
            <a:pPr>
              <a:buFont typeface="Arial" pitchFamily="34" charset="0"/>
              <a:buChar char="•"/>
            </a:pPr>
            <a:endParaRPr lang="en-US" sz="1500" dirty="0" smtClean="0">
              <a:solidFill>
                <a:schemeClr val="tx2">
                  <a:lumMod val="50000"/>
                </a:schemeClr>
              </a:solidFill>
            </a:endParaRPr>
          </a:p>
          <a:p>
            <a:pPr>
              <a:buFont typeface="Arial" pitchFamily="34" charset="0"/>
              <a:buChar char="•"/>
            </a:pPr>
            <a:r>
              <a:rPr lang="en-US" sz="1500" dirty="0" smtClean="0">
                <a:solidFill>
                  <a:schemeClr val="tx2">
                    <a:lumMod val="50000"/>
                  </a:schemeClr>
                </a:solidFill>
              </a:rPr>
              <a:t> Shared rooms will be randomly assigned (within gender) – we’ll switch it up in each location.</a:t>
            </a:r>
          </a:p>
          <a:p>
            <a:pPr>
              <a:buFont typeface="Arial" pitchFamily="34" charset="0"/>
              <a:buChar char="•"/>
            </a:pPr>
            <a:endParaRPr lang="en-US" sz="1500" dirty="0" smtClean="0">
              <a:solidFill>
                <a:schemeClr val="tx2">
                  <a:lumMod val="50000"/>
                </a:schemeClr>
              </a:solidFill>
            </a:endParaRPr>
          </a:p>
          <a:p>
            <a:pPr>
              <a:buFont typeface="Arial" pitchFamily="34" charset="0"/>
              <a:buChar char="•"/>
            </a:pPr>
            <a:r>
              <a:rPr lang="en-US" sz="1500" dirty="0" smtClean="0">
                <a:solidFill>
                  <a:schemeClr val="tx2">
                    <a:lumMod val="50000"/>
                  </a:schemeClr>
                </a:solidFill>
              </a:rPr>
              <a:t> Couples will be assigned their own double rooms.</a:t>
            </a:r>
          </a:p>
          <a:p>
            <a:pPr>
              <a:buFont typeface="Arial" pitchFamily="34" charset="0"/>
              <a:buChar char="•"/>
            </a:pPr>
            <a:endParaRPr lang="en-US" sz="1500" dirty="0" smtClean="0">
              <a:solidFill>
                <a:schemeClr val="tx2">
                  <a:lumMod val="50000"/>
                </a:schemeClr>
              </a:solidFill>
            </a:endParaRPr>
          </a:p>
          <a:p>
            <a:pPr>
              <a:buFont typeface="Arial" pitchFamily="34" charset="0"/>
              <a:buChar char="•"/>
            </a:pPr>
            <a:r>
              <a:rPr lang="en-US" sz="1500" dirty="0" smtClean="0">
                <a:solidFill>
                  <a:schemeClr val="tx2">
                    <a:lumMod val="50000"/>
                  </a:schemeClr>
                </a:solidFill>
              </a:rPr>
              <a:t> Some of the rooms only have double beds – so sharing a room may mean sharing a bed! If you are uncomfortable with this, please let us know and we will do our best to make other arrangements (that goes for any other needs/requests!)</a:t>
            </a:r>
          </a:p>
          <a:p>
            <a:endParaRPr lang="en-US" sz="1500" dirty="0" smtClean="0">
              <a:solidFill>
                <a:schemeClr val="tx2">
                  <a:lumMod val="50000"/>
                </a:schemeClr>
              </a:solidFill>
            </a:endParaRPr>
          </a:p>
          <a:p>
            <a:pPr>
              <a:buFont typeface="Arial" pitchFamily="34" charset="0"/>
              <a:buChar char="•"/>
            </a:pPr>
            <a:r>
              <a:rPr lang="en-US" sz="1500" dirty="0" smtClean="0">
                <a:solidFill>
                  <a:schemeClr val="tx2">
                    <a:lumMod val="50000"/>
                  </a:schemeClr>
                </a:solidFill>
              </a:rPr>
              <a:t> </a:t>
            </a:r>
            <a:r>
              <a:rPr lang="en-US" sz="1500" b="1" dirty="0" smtClean="0">
                <a:solidFill>
                  <a:schemeClr val="tx2">
                    <a:lumMod val="50000"/>
                  </a:schemeClr>
                </a:solidFill>
              </a:rPr>
              <a:t>All prices are per person (including SOs) per night and include breakfast</a:t>
            </a:r>
          </a:p>
          <a:p>
            <a:endParaRPr lang="en-US" dirty="0" smtClean="0">
              <a:solidFill>
                <a:schemeClr val="tx2">
                  <a:lumMod val="50000"/>
                </a:schemeClr>
              </a:solidFill>
            </a:endParaRPr>
          </a:p>
          <a:p>
            <a:pPr marL="914400" indent="-344488"/>
            <a:endParaRPr lang="en-US" sz="2400" dirty="0" smtClean="0">
              <a:solidFill>
                <a:schemeClr val="tx2">
                  <a:lumMod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Hotel 3 Banderas </a:t>
            </a:r>
            <a:endParaRPr lang="en-US" dirty="0"/>
          </a:p>
        </p:txBody>
      </p:sp>
      <p:sp>
        <p:nvSpPr>
          <p:cNvPr id="10" name="Text Placeholder 9"/>
          <p:cNvSpPr>
            <a:spLocks noGrp="1"/>
          </p:cNvSpPr>
          <p:nvPr>
            <p:ph type="body" sz="half" idx="2"/>
          </p:nvPr>
        </p:nvSpPr>
        <p:spPr/>
        <p:txBody>
          <a:bodyPr>
            <a:normAutofit/>
          </a:bodyPr>
          <a:lstStyle/>
          <a:p>
            <a:r>
              <a:rPr lang="en-US" dirty="0" smtClean="0"/>
              <a:t>Trip Advisor </a:t>
            </a:r>
            <a:r>
              <a:rPr lang="en-US" dirty="0" smtClean="0">
                <a:hlinkClick r:id="rId2"/>
              </a:rPr>
              <a:t>Link</a:t>
            </a:r>
            <a:endParaRPr lang="en-US" dirty="0" smtClean="0"/>
          </a:p>
          <a:p>
            <a:endParaRPr lang="en-US" dirty="0"/>
          </a:p>
          <a:p>
            <a:r>
              <a:rPr lang="en-US" dirty="0" smtClean="0"/>
              <a:t>Price / Person / Night: $51 </a:t>
            </a:r>
          </a:p>
          <a:p>
            <a:endParaRPr lang="en-US" dirty="0"/>
          </a:p>
          <a:p>
            <a:r>
              <a:rPr lang="en-US" dirty="0" smtClean="0"/>
              <a:t>Room Type: </a:t>
            </a:r>
          </a:p>
          <a:p>
            <a:endParaRPr lang="en-US" dirty="0"/>
          </a:p>
          <a:p>
            <a:r>
              <a:rPr lang="en-US" dirty="0" smtClean="0"/>
              <a:t>Total Available Rooms: 22</a:t>
            </a:r>
            <a:endParaRPr lang="en-US" dirty="0"/>
          </a:p>
        </p:txBody>
      </p:sp>
      <p:sp>
        <p:nvSpPr>
          <p:cNvPr id="3" name="Slide Number Placeholder 2"/>
          <p:cNvSpPr>
            <a:spLocks noGrp="1"/>
          </p:cNvSpPr>
          <p:nvPr>
            <p:ph type="sldNum" sz="quarter" idx="12"/>
          </p:nvPr>
        </p:nvSpPr>
        <p:spPr/>
        <p:txBody>
          <a:bodyPr/>
          <a:lstStyle/>
          <a:p>
            <a:fld id="{7FD34E40-A69D-42AE-82AA-2A4C24D607C3}" type="slidenum">
              <a:rPr lang="en-US" smtClean="0"/>
              <a:pPr/>
              <a:t>5</a:t>
            </a:fld>
            <a:endParaRPr lang="en-US"/>
          </a:p>
        </p:txBody>
      </p:sp>
      <p:pic>
        <p:nvPicPr>
          <p:cNvPr id="11" name="Picture Placeholder 10" descr="portal1.tiff"/>
          <p:cNvPicPr>
            <a:picLocks noGrp="1" noChangeAspect="1"/>
          </p:cNvPicPr>
          <p:nvPr>
            <p:ph type="pic" idx="1"/>
          </p:nvPr>
        </p:nvPicPr>
        <p:blipFill>
          <a:blip r:embed="rId3">
            <a:extLst>
              <a:ext uri="{28A0092B-C50C-407E-A947-70E740481C1C}">
                <a14:useLocalDpi xmlns:a14="http://schemas.microsoft.com/office/drawing/2010/main" val="0"/>
              </a:ext>
            </a:extLst>
          </a:blip>
          <a:srcRect t="5466" b="5466"/>
          <a:stretch>
            <a:fillRect/>
          </a:stretch>
        </p:blipFill>
        <p:spPr/>
      </p:pic>
    </p:spTree>
    <p:extLst>
      <p:ext uri="{BB962C8B-B14F-4D97-AF65-F5344CB8AC3E}">
        <p14:creationId xmlns:p14="http://schemas.microsoft.com/office/powerpoint/2010/main" val="2627410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Hotel Portal San Diego</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6</a:t>
            </a:fld>
            <a:endParaRPr lang="en-US" sz="1600" dirty="0">
              <a:latin typeface="Candara" pitchFamily="34" charset="0"/>
            </a:endParaRPr>
          </a:p>
        </p:txBody>
      </p:sp>
      <p:sp>
        <p:nvSpPr>
          <p:cNvPr id="4" name="TextBox 3"/>
          <p:cNvSpPr txBox="1"/>
          <p:nvPr/>
        </p:nvSpPr>
        <p:spPr>
          <a:xfrm>
            <a:off x="381000" y="1371600"/>
            <a:ext cx="4038600" cy="3600986"/>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a:t>Price / Person / Night: $51 </a:t>
            </a:r>
          </a:p>
          <a:p>
            <a:endParaRPr lang="en-US" sz="2000" dirty="0"/>
          </a:p>
          <a:p>
            <a:r>
              <a:rPr lang="en-US" sz="2000" dirty="0"/>
              <a:t>Room Type: </a:t>
            </a:r>
          </a:p>
          <a:p>
            <a:endParaRPr lang="en-US" sz="2000" dirty="0"/>
          </a:p>
          <a:p>
            <a:r>
              <a:rPr lang="en-US" sz="2000" dirty="0"/>
              <a:t>Total Available Rooms: 22</a:t>
            </a:r>
          </a:p>
          <a:p>
            <a:pPr marL="285750" indent="-285750">
              <a:spcAft>
                <a:spcPts val="600"/>
              </a:spcAft>
              <a:buFont typeface="Arial" pitchFamily="34" charset="0"/>
              <a:buChar char="•"/>
            </a:pP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3809999"/>
            <a:ext cx="2514600" cy="28221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29200" y="1295400"/>
            <a:ext cx="2286000" cy="33575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55672" y="4876800"/>
            <a:ext cx="3288127" cy="16530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55538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Don Pedro Heredia</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7</a:t>
            </a:fld>
            <a:endParaRPr lang="en-US" sz="1600" dirty="0">
              <a:latin typeface="Candara" pitchFamily="34" charset="0"/>
            </a:endParaRPr>
          </a:p>
        </p:txBody>
      </p:sp>
      <p:sp>
        <p:nvSpPr>
          <p:cNvPr id="4" name="TextBox 3"/>
          <p:cNvSpPr txBox="1"/>
          <p:nvPr/>
        </p:nvSpPr>
        <p:spPr>
          <a:xfrm>
            <a:off x="381000" y="1371600"/>
            <a:ext cx="4038600" cy="3600986"/>
          </a:xfrm>
          <a:prstGeom prst="rect">
            <a:avLst/>
          </a:prstGeom>
          <a:noFill/>
        </p:spPr>
        <p:txBody>
          <a:bodyPr wrap="square" rtlCol="0">
            <a:spAutoFit/>
          </a:bodyPr>
          <a:lstStyle/>
          <a:p>
            <a:r>
              <a:rPr lang="en-US" sz="2000" dirty="0"/>
              <a:t>Trip </a:t>
            </a:r>
            <a:r>
              <a:rPr lang="en-US" sz="2000" dirty="0" smtClean="0"/>
              <a:t>Advisor Link: Click Me</a:t>
            </a:r>
            <a:endParaRPr lang="en-US" sz="2000" dirty="0"/>
          </a:p>
          <a:p>
            <a:endParaRPr lang="en-US" sz="2000" dirty="0"/>
          </a:p>
          <a:p>
            <a:r>
              <a:rPr lang="en-US" sz="2000" dirty="0"/>
              <a:t>Price / Person / Night: </a:t>
            </a:r>
            <a:r>
              <a:rPr lang="en-US" sz="2000" dirty="0" smtClean="0"/>
              <a:t>$64 </a:t>
            </a:r>
            <a:endParaRPr lang="en-US" sz="2000" dirty="0"/>
          </a:p>
          <a:p>
            <a:endParaRPr lang="en-US" sz="2000" dirty="0"/>
          </a:p>
          <a:p>
            <a:r>
              <a:rPr lang="en-US" sz="2000" dirty="0"/>
              <a:t>Room Type: </a:t>
            </a:r>
          </a:p>
          <a:p>
            <a:endParaRPr lang="en-US" sz="2000" dirty="0"/>
          </a:p>
          <a:p>
            <a:r>
              <a:rPr lang="en-US" sz="2000" dirty="0"/>
              <a:t>Total Available Rooms: </a:t>
            </a:r>
            <a:r>
              <a:rPr lang="en-US" sz="2000" dirty="0" smtClean="0"/>
              <a:t>40</a:t>
            </a:r>
            <a:endParaRPr lang="en-US" sz="2000" dirty="0"/>
          </a:p>
          <a:p>
            <a:pPr marL="285750" indent="-285750">
              <a:spcAft>
                <a:spcPts val="600"/>
              </a:spcAft>
              <a:buFont typeface="Arial" pitchFamily="34" charset="0"/>
              <a:buChar char="•"/>
            </a:pP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33800" y="1524000"/>
            <a:ext cx="3998119" cy="45849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descr="c-pedro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267200"/>
            <a:ext cx="2882900" cy="1917700"/>
          </a:xfrm>
          <a:prstGeom prst="rect">
            <a:avLst/>
          </a:prstGeom>
        </p:spPr>
      </p:pic>
    </p:spTree>
    <p:extLst>
      <p:ext uri="{BB962C8B-B14F-4D97-AF65-F5344CB8AC3E}">
        <p14:creationId xmlns:p14="http://schemas.microsoft.com/office/powerpoint/2010/main" val="410769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Hotel 3 Banderas</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8</a:t>
            </a:fld>
            <a:endParaRPr lang="en-US" sz="1600" dirty="0">
              <a:latin typeface="Candara" pitchFamily="34" charset="0"/>
            </a:endParaRPr>
          </a:p>
        </p:txBody>
      </p:sp>
      <p:sp>
        <p:nvSpPr>
          <p:cNvPr id="4" name="TextBox 3"/>
          <p:cNvSpPr txBox="1"/>
          <p:nvPr/>
        </p:nvSpPr>
        <p:spPr>
          <a:xfrm>
            <a:off x="381000" y="1371600"/>
            <a:ext cx="4038600" cy="3600986"/>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a:t>Price / Person / Night: </a:t>
            </a:r>
            <a:r>
              <a:rPr lang="en-US" sz="2000" dirty="0" smtClean="0"/>
              <a:t>$69</a:t>
            </a:r>
            <a:endParaRPr lang="en-US" sz="2000" dirty="0"/>
          </a:p>
          <a:p>
            <a:endParaRPr lang="en-US" sz="2000" dirty="0"/>
          </a:p>
          <a:p>
            <a:r>
              <a:rPr lang="en-US" sz="2000" dirty="0"/>
              <a:t>Room Type: </a:t>
            </a:r>
          </a:p>
          <a:p>
            <a:endParaRPr lang="en-US" sz="2000" dirty="0"/>
          </a:p>
          <a:p>
            <a:r>
              <a:rPr lang="en-US" sz="2000" dirty="0"/>
              <a:t>Total Available Rooms: </a:t>
            </a:r>
            <a:r>
              <a:rPr lang="en-US" sz="2000" dirty="0" smtClean="0"/>
              <a:t>46</a:t>
            </a:r>
            <a:endParaRPr lang="en-US" sz="2000" dirty="0"/>
          </a:p>
          <a:p>
            <a:pPr marL="285750" indent="-285750">
              <a:spcAft>
                <a:spcPts val="600"/>
              </a:spcAft>
              <a:buFont typeface="Arial" pitchFamily="34" charset="0"/>
              <a:buChar char="•"/>
            </a:pP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55708" y="3809999"/>
            <a:ext cx="1879583" cy="28221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29200" y="1450181"/>
            <a:ext cx="2286000" cy="3048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58734" y="4876800"/>
            <a:ext cx="2482003" cy="16530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23076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Hotel </a:t>
            </a:r>
            <a:r>
              <a:rPr lang="en-US" sz="3600" b="1" dirty="0" err="1" smtClean="0">
                <a:solidFill>
                  <a:schemeClr val="tx2">
                    <a:lumMod val="50000"/>
                  </a:schemeClr>
                </a:solidFill>
              </a:rPr>
              <a:t>Carretas</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9</a:t>
            </a:fld>
            <a:endParaRPr lang="en-US" sz="1600" dirty="0">
              <a:latin typeface="Candara" pitchFamily="34" charset="0"/>
            </a:endParaRPr>
          </a:p>
        </p:txBody>
      </p:sp>
      <p:sp>
        <p:nvSpPr>
          <p:cNvPr id="4" name="TextBox 3"/>
          <p:cNvSpPr txBox="1"/>
          <p:nvPr/>
        </p:nvSpPr>
        <p:spPr>
          <a:xfrm>
            <a:off x="381000" y="1371600"/>
            <a:ext cx="4038600" cy="3600986"/>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a:t>Price / Person / Night: </a:t>
            </a:r>
            <a:r>
              <a:rPr lang="en-US" sz="2000" dirty="0" smtClean="0"/>
              <a:t>$98</a:t>
            </a:r>
            <a:endParaRPr lang="en-US" sz="2000" dirty="0"/>
          </a:p>
          <a:p>
            <a:endParaRPr lang="en-US" sz="2000" dirty="0"/>
          </a:p>
          <a:p>
            <a:r>
              <a:rPr lang="en-US" sz="2000" dirty="0"/>
              <a:t>Room Type: </a:t>
            </a:r>
          </a:p>
          <a:p>
            <a:endParaRPr lang="en-US" sz="2000" dirty="0"/>
          </a:p>
          <a:p>
            <a:r>
              <a:rPr lang="en-US" sz="2000" dirty="0"/>
              <a:t>Total Available Rooms: </a:t>
            </a:r>
            <a:r>
              <a:rPr lang="en-US" sz="2000" dirty="0" smtClean="0"/>
              <a:t>20</a:t>
            </a:r>
            <a:endParaRPr lang="en-US" sz="2000" dirty="0"/>
          </a:p>
          <a:p>
            <a:pPr marL="285750" indent="-285750">
              <a:spcAft>
                <a:spcPts val="600"/>
              </a:spcAft>
              <a:buFont typeface="Arial" pitchFamily="34" charset="0"/>
              <a:buChar char="•"/>
            </a:pP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81000" y="4038600"/>
            <a:ext cx="2806691" cy="2413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92081" y="2216372"/>
            <a:ext cx="3323119" cy="22032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60595" y="4876800"/>
            <a:ext cx="2478281" cy="16530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435528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Custom 1">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0070C0"/>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7725</TotalTime>
  <Words>1805</Words>
  <Application>Microsoft Macintosh PowerPoint</Application>
  <PresentationFormat>On-screen Show (4:3)</PresentationFormat>
  <Paragraphs>529</Paragraphs>
  <Slides>33</Slides>
  <Notes>2</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Opulent</vt:lpstr>
      <vt:lpstr>PowerPoint Presentation</vt:lpstr>
      <vt:lpstr>PowerPoint Presentation</vt:lpstr>
      <vt:lpstr>PowerPoint Presentation</vt:lpstr>
      <vt:lpstr>PowerPoint Presentation</vt:lpstr>
      <vt:lpstr>Hotel 3 Banderas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Hotel 3 banderas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emcateer</dc:creator>
  <cp:lastModifiedBy>Ashley Edwards</cp:lastModifiedBy>
  <cp:revision>42</cp:revision>
  <cp:lastPrinted>2014-05-03T04:36:37Z</cp:lastPrinted>
  <dcterms:created xsi:type="dcterms:W3CDTF">2013-04-22T14:26:46Z</dcterms:created>
  <dcterms:modified xsi:type="dcterms:W3CDTF">2014-05-03T04:39:01Z</dcterms:modified>
</cp:coreProperties>
</file>